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 id="2147483653" r:id="rId2"/>
    <p:sldMasterId id="2147483676" r:id="rId3"/>
  </p:sldMasterIdLst>
  <p:notesMasterIdLst>
    <p:notesMasterId r:id="rId25"/>
  </p:notesMasterIdLst>
  <p:handoutMasterIdLst>
    <p:handoutMasterId r:id="rId26"/>
  </p:handoutMasterIdLst>
  <p:sldIdLst>
    <p:sldId id="310" r:id="rId4"/>
    <p:sldId id="311" r:id="rId5"/>
    <p:sldId id="312" r:id="rId6"/>
    <p:sldId id="334" r:id="rId7"/>
    <p:sldId id="313" r:id="rId8"/>
    <p:sldId id="314" r:id="rId9"/>
    <p:sldId id="315" r:id="rId10"/>
    <p:sldId id="316" r:id="rId11"/>
    <p:sldId id="317" r:id="rId12"/>
    <p:sldId id="335" r:id="rId13"/>
    <p:sldId id="318" r:id="rId14"/>
    <p:sldId id="319" r:id="rId15"/>
    <p:sldId id="320" r:id="rId16"/>
    <p:sldId id="321" r:id="rId17"/>
    <p:sldId id="336" r:id="rId18"/>
    <p:sldId id="322" r:id="rId19"/>
    <p:sldId id="323" r:id="rId20"/>
    <p:sldId id="325" r:id="rId21"/>
    <p:sldId id="326" r:id="rId22"/>
    <p:sldId id="328" r:id="rId23"/>
    <p:sldId id="329" r:id="rId24"/>
  </p:sldIdLst>
  <p:sldSz cx="9144000" cy="6858000" type="screen4x3"/>
  <p:notesSz cx="6797675" cy="9926638"/>
  <p:defaultTextStyle>
    <a:defPPr>
      <a:defRPr lang="it-IT"/>
    </a:defPPr>
    <a:lvl1pPr algn="l" rtl="0" eaLnBrk="0" fontAlgn="base" hangingPunct="0">
      <a:spcBef>
        <a:spcPct val="0"/>
      </a:spcBef>
      <a:spcAft>
        <a:spcPct val="0"/>
      </a:spcAft>
      <a:defRPr u="sng"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u="sng"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u="sng"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u="sng"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u="sng" kern="1200">
        <a:solidFill>
          <a:schemeClr val="tx1"/>
        </a:solidFill>
        <a:latin typeface="Arial" panose="020B0604020202020204" pitchFamily="34" charset="0"/>
        <a:ea typeface="+mn-ea"/>
        <a:cs typeface="+mn-cs"/>
      </a:defRPr>
    </a:lvl5pPr>
    <a:lvl6pPr marL="2286000" algn="l" defTabSz="914400" rtl="0" eaLnBrk="1" latinLnBrk="0" hangingPunct="1">
      <a:defRPr u="sng" kern="1200">
        <a:solidFill>
          <a:schemeClr val="tx1"/>
        </a:solidFill>
        <a:latin typeface="Arial" panose="020B0604020202020204" pitchFamily="34" charset="0"/>
        <a:ea typeface="+mn-ea"/>
        <a:cs typeface="+mn-cs"/>
      </a:defRPr>
    </a:lvl6pPr>
    <a:lvl7pPr marL="2743200" algn="l" defTabSz="914400" rtl="0" eaLnBrk="1" latinLnBrk="0" hangingPunct="1">
      <a:defRPr u="sng" kern="1200">
        <a:solidFill>
          <a:schemeClr val="tx1"/>
        </a:solidFill>
        <a:latin typeface="Arial" panose="020B0604020202020204" pitchFamily="34" charset="0"/>
        <a:ea typeface="+mn-ea"/>
        <a:cs typeface="+mn-cs"/>
      </a:defRPr>
    </a:lvl7pPr>
    <a:lvl8pPr marL="3200400" algn="l" defTabSz="914400" rtl="0" eaLnBrk="1" latinLnBrk="0" hangingPunct="1">
      <a:defRPr u="sng" kern="1200">
        <a:solidFill>
          <a:schemeClr val="tx1"/>
        </a:solidFill>
        <a:latin typeface="Arial" panose="020B0604020202020204" pitchFamily="34" charset="0"/>
        <a:ea typeface="+mn-ea"/>
        <a:cs typeface="+mn-cs"/>
      </a:defRPr>
    </a:lvl8pPr>
    <a:lvl9pPr marL="3657600" algn="l" defTabSz="914400" rtl="0" eaLnBrk="1" latinLnBrk="0" hangingPunct="1">
      <a:defRPr u="sng"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62C80F-5C76-4D66-9AF7-7CE34784D668}" v="11" dt="2026-04-10T07:33:42.845"/>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79" autoAdjust="0"/>
    <p:restoredTop sz="96301" autoAdjust="0"/>
  </p:normalViewPr>
  <p:slideViewPr>
    <p:cSldViewPr>
      <p:cViewPr varScale="1">
        <p:scale>
          <a:sx n="103" d="100"/>
          <a:sy n="103" d="100"/>
        </p:scale>
        <p:origin x="1566" y="78"/>
      </p:cViewPr>
      <p:guideLst>
        <p:guide orient="horz" pos="2160"/>
        <p:guide pos="2880"/>
      </p:guideLst>
    </p:cSldViewPr>
  </p:slideViewPr>
  <p:outlineViewPr>
    <p:cViewPr>
      <p:scale>
        <a:sx n="20" d="100"/>
        <a:sy n="20"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1956" y="-96"/>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microsoft.com/office/2015/10/relationships/revisionInfo" Target="revisionInfo.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a Donati" userId="f679e363-9baf-48db-8636-528101283b14" providerId="ADAL" clId="{2D0346B8-5194-4BD7-9F6F-3408BE9B418C}"/>
    <pc:docChg chg="undo custSel modSld">
      <pc:chgData name="Mara Donati" userId="f679e363-9baf-48db-8636-528101283b14" providerId="ADAL" clId="{2D0346B8-5194-4BD7-9F6F-3408BE9B418C}" dt="2026-04-10T07:34:11.944" v="219" actId="6549"/>
      <pc:docMkLst>
        <pc:docMk/>
      </pc:docMkLst>
      <pc:sldChg chg="modSp mod">
        <pc:chgData name="Mara Donati" userId="f679e363-9baf-48db-8636-528101283b14" providerId="ADAL" clId="{2D0346B8-5194-4BD7-9F6F-3408BE9B418C}" dt="2026-04-10T07:30:33.691" v="178" actId="20577"/>
        <pc:sldMkLst>
          <pc:docMk/>
          <pc:sldMk cId="0" sldId="312"/>
        </pc:sldMkLst>
        <pc:spChg chg="mod">
          <ac:chgData name="Mara Donati" userId="f679e363-9baf-48db-8636-528101283b14" providerId="ADAL" clId="{2D0346B8-5194-4BD7-9F6F-3408BE9B418C}" dt="2026-04-10T07:30:33.691" v="178" actId="20577"/>
          <ac:spMkLst>
            <pc:docMk/>
            <pc:sldMk cId="0" sldId="312"/>
            <ac:spMk id="2" creationId="{121ED351-0121-D0B8-9F9C-D4709834E3D2}"/>
          </ac:spMkLst>
        </pc:spChg>
      </pc:sldChg>
      <pc:sldChg chg="modSp mod">
        <pc:chgData name="Mara Donati" userId="f679e363-9baf-48db-8636-528101283b14" providerId="ADAL" clId="{2D0346B8-5194-4BD7-9F6F-3408BE9B418C}" dt="2026-04-10T07:31:10.785" v="181" actId="6549"/>
        <pc:sldMkLst>
          <pc:docMk/>
          <pc:sldMk cId="0" sldId="313"/>
        </pc:sldMkLst>
        <pc:spChg chg="mod">
          <ac:chgData name="Mara Donati" userId="f679e363-9baf-48db-8636-528101283b14" providerId="ADAL" clId="{2D0346B8-5194-4BD7-9F6F-3408BE9B418C}" dt="2026-04-10T07:31:10.785" v="181" actId="6549"/>
          <ac:spMkLst>
            <pc:docMk/>
            <pc:sldMk cId="0" sldId="313"/>
            <ac:spMk id="11271" creationId="{5BD01A35-A41A-B7DC-2EE0-31AB2D2A26B5}"/>
          </ac:spMkLst>
        </pc:spChg>
      </pc:sldChg>
      <pc:sldChg chg="modSp mod">
        <pc:chgData name="Mara Donati" userId="f679e363-9baf-48db-8636-528101283b14" providerId="ADAL" clId="{2D0346B8-5194-4BD7-9F6F-3408BE9B418C}" dt="2026-04-10T07:32:00.478" v="182" actId="20577"/>
        <pc:sldMkLst>
          <pc:docMk/>
          <pc:sldMk cId="0" sldId="315"/>
        </pc:sldMkLst>
        <pc:spChg chg="mod">
          <ac:chgData name="Mara Donati" userId="f679e363-9baf-48db-8636-528101283b14" providerId="ADAL" clId="{2D0346B8-5194-4BD7-9F6F-3408BE9B418C}" dt="2026-04-10T07:32:00.478" v="182" actId="20577"/>
          <ac:spMkLst>
            <pc:docMk/>
            <pc:sldMk cId="0" sldId="315"/>
            <ac:spMk id="11271" creationId="{2A56B0B7-A499-8D32-1B23-3359415140A6}"/>
          </ac:spMkLst>
        </pc:spChg>
      </pc:sldChg>
      <pc:sldChg chg="modSp mod">
        <pc:chgData name="Mara Donati" userId="f679e363-9baf-48db-8636-528101283b14" providerId="ADAL" clId="{2D0346B8-5194-4BD7-9F6F-3408BE9B418C}" dt="2026-04-10T07:04:54.101" v="85" actId="1076"/>
        <pc:sldMkLst>
          <pc:docMk/>
          <pc:sldMk cId="0" sldId="322"/>
        </pc:sldMkLst>
        <pc:spChg chg="mod">
          <ac:chgData name="Mara Donati" userId="f679e363-9baf-48db-8636-528101283b14" providerId="ADAL" clId="{2D0346B8-5194-4BD7-9F6F-3408BE9B418C}" dt="2026-04-10T07:03:20.225" v="49" actId="1076"/>
          <ac:spMkLst>
            <pc:docMk/>
            <pc:sldMk cId="0" sldId="322"/>
            <ac:spMk id="2" creationId="{27D770E6-E519-CC83-D355-E45C8DFD317B}"/>
          </ac:spMkLst>
        </pc:spChg>
        <pc:spChg chg="mod">
          <ac:chgData name="Mara Donati" userId="f679e363-9baf-48db-8636-528101283b14" providerId="ADAL" clId="{2D0346B8-5194-4BD7-9F6F-3408BE9B418C}" dt="2026-04-10T07:04:54.101" v="85" actId="1076"/>
          <ac:spMkLst>
            <pc:docMk/>
            <pc:sldMk cId="0" sldId="322"/>
            <ac:spMk id="51" creationId="{BCCBD80C-F9F6-E926-B9FB-39552D7C7235}"/>
          </ac:spMkLst>
        </pc:spChg>
        <pc:cxnChg chg="mod">
          <ac:chgData name="Mara Donati" userId="f679e363-9baf-48db-8636-528101283b14" providerId="ADAL" clId="{2D0346B8-5194-4BD7-9F6F-3408BE9B418C}" dt="2026-04-10T07:03:20.225" v="49" actId="1076"/>
          <ac:cxnSpMkLst>
            <pc:docMk/>
            <pc:sldMk cId="0" sldId="322"/>
            <ac:cxnSpMk id="23561" creationId="{FFFDC667-B2D1-3510-F9C3-48ED07578DD1}"/>
          </ac:cxnSpMkLst>
        </pc:cxnChg>
        <pc:cxnChg chg="mod">
          <ac:chgData name="Mara Donati" userId="f679e363-9baf-48db-8636-528101283b14" providerId="ADAL" clId="{2D0346B8-5194-4BD7-9F6F-3408BE9B418C}" dt="2026-04-10T07:03:20.225" v="49" actId="1076"/>
          <ac:cxnSpMkLst>
            <pc:docMk/>
            <pc:sldMk cId="0" sldId="322"/>
            <ac:cxnSpMk id="23562" creationId="{2B60CE32-7A11-E71D-AABB-B763FC19D065}"/>
          </ac:cxnSpMkLst>
        </pc:cxnChg>
      </pc:sldChg>
      <pc:sldChg chg="modSp mod">
        <pc:chgData name="Mara Donati" userId="f679e363-9baf-48db-8636-528101283b14" providerId="ADAL" clId="{2D0346B8-5194-4BD7-9F6F-3408BE9B418C}" dt="2026-04-10T07:34:11.944" v="219" actId="6549"/>
        <pc:sldMkLst>
          <pc:docMk/>
          <pc:sldMk cId="0" sldId="328"/>
        </pc:sldMkLst>
        <pc:spChg chg="mod">
          <ac:chgData name="Mara Donati" userId="f679e363-9baf-48db-8636-528101283b14" providerId="ADAL" clId="{2D0346B8-5194-4BD7-9F6F-3408BE9B418C}" dt="2026-04-10T07:34:11.944" v="219" actId="6549"/>
          <ac:spMkLst>
            <pc:docMk/>
            <pc:sldMk cId="0" sldId="328"/>
            <ac:spMk id="28676" creationId="{E40CEC7E-D363-F5E8-EB63-872306BAC24F}"/>
          </ac:spMkLst>
        </pc:spChg>
      </pc:sldChg>
      <pc:sldChg chg="modSp mod">
        <pc:chgData name="Mara Donati" userId="f679e363-9baf-48db-8636-528101283b14" providerId="ADAL" clId="{2D0346B8-5194-4BD7-9F6F-3408BE9B418C}" dt="2026-04-10T07:30:54.502" v="179" actId="20577"/>
        <pc:sldMkLst>
          <pc:docMk/>
          <pc:sldMk cId="1796067003" sldId="334"/>
        </pc:sldMkLst>
        <pc:spChg chg="mod">
          <ac:chgData name="Mara Donati" userId="f679e363-9baf-48db-8636-528101283b14" providerId="ADAL" clId="{2D0346B8-5194-4BD7-9F6F-3408BE9B418C}" dt="2026-04-10T07:30:54.502" v="179" actId="20577"/>
          <ac:spMkLst>
            <pc:docMk/>
            <pc:sldMk cId="1796067003" sldId="334"/>
            <ac:spMk id="2" creationId="{58A360A1-1236-7034-8B66-EC0CA4EFF4C8}"/>
          </ac:spMkLst>
        </pc:spChg>
      </pc:sldChg>
      <pc:sldChg chg="modSp mod">
        <pc:chgData name="Mara Donati" userId="f679e363-9baf-48db-8636-528101283b14" providerId="ADAL" clId="{2D0346B8-5194-4BD7-9F6F-3408BE9B418C}" dt="2026-04-10T06:58:13.937" v="46" actId="5793"/>
        <pc:sldMkLst>
          <pc:docMk/>
          <pc:sldMk cId="0" sldId="336"/>
        </pc:sldMkLst>
        <pc:spChg chg="mod">
          <ac:chgData name="Mara Donati" userId="f679e363-9baf-48db-8636-528101283b14" providerId="ADAL" clId="{2D0346B8-5194-4BD7-9F6F-3408BE9B418C}" dt="2026-04-10T06:58:13.937" v="46" actId="5793"/>
          <ac:spMkLst>
            <pc:docMk/>
            <pc:sldMk cId="0" sldId="336"/>
            <ac:spMk id="4" creationId="{91F36BC2-E459-27A5-64D2-5F3DC879127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3F1A0512-D86C-EBB4-1F26-F0B9819964DC}"/>
              </a:ext>
            </a:extLst>
          </p:cNvPr>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95" tIns="46347" rIns="92695" bIns="46347" numCol="1" anchor="t" anchorCtr="0" compatLnSpc="1">
            <a:prstTxWarp prst="textNoShape">
              <a:avLst/>
            </a:prstTxWarp>
          </a:bodyPr>
          <a:lstStyle>
            <a:lvl1pPr defTabSz="927024" eaLnBrk="1" hangingPunct="1">
              <a:defRPr sz="1200" u="none">
                <a:latin typeface="Arial" charset="0"/>
              </a:defRPr>
            </a:lvl1pPr>
          </a:lstStyle>
          <a:p>
            <a:pPr>
              <a:defRPr/>
            </a:pPr>
            <a:endParaRPr lang="it-IT" altLang="it-IT"/>
          </a:p>
        </p:txBody>
      </p:sp>
      <p:sp>
        <p:nvSpPr>
          <p:cNvPr id="13315" name="Rectangle 3">
            <a:extLst>
              <a:ext uri="{FF2B5EF4-FFF2-40B4-BE49-F238E27FC236}">
                <a16:creationId xmlns:a16="http://schemas.microsoft.com/office/drawing/2014/main" id="{CBFDDE16-4BE2-5A2D-4DEE-C773482B3AE9}"/>
              </a:ext>
            </a:extLst>
          </p:cNvPr>
          <p:cNvSpPr>
            <a:spLocks noGrp="1" noChangeArrowheads="1"/>
          </p:cNvSpPr>
          <p:nvPr>
            <p:ph type="dt" sz="quarter" idx="1"/>
          </p:nvPr>
        </p:nvSpPr>
        <p:spPr bwMode="auto">
          <a:xfrm>
            <a:off x="3848100" y="0"/>
            <a:ext cx="294798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95" tIns="46347" rIns="92695" bIns="46347" numCol="1" anchor="t" anchorCtr="0" compatLnSpc="1">
            <a:prstTxWarp prst="textNoShape">
              <a:avLst/>
            </a:prstTxWarp>
          </a:bodyPr>
          <a:lstStyle>
            <a:lvl1pPr algn="r" defTabSz="927024" eaLnBrk="1" hangingPunct="1">
              <a:defRPr sz="1200" u="none">
                <a:latin typeface="Arial" charset="0"/>
              </a:defRPr>
            </a:lvl1pPr>
          </a:lstStyle>
          <a:p>
            <a:pPr>
              <a:defRPr/>
            </a:pPr>
            <a:endParaRPr lang="it-IT" altLang="it-IT"/>
          </a:p>
        </p:txBody>
      </p:sp>
      <p:sp>
        <p:nvSpPr>
          <p:cNvPr id="13316" name="Rectangle 4">
            <a:extLst>
              <a:ext uri="{FF2B5EF4-FFF2-40B4-BE49-F238E27FC236}">
                <a16:creationId xmlns:a16="http://schemas.microsoft.com/office/drawing/2014/main" id="{46780505-51E5-2785-AB56-AC4747E0E56F}"/>
              </a:ext>
            </a:extLst>
          </p:cNvPr>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95" tIns="46347" rIns="92695" bIns="46347" numCol="1" anchor="b" anchorCtr="0" compatLnSpc="1">
            <a:prstTxWarp prst="textNoShape">
              <a:avLst/>
            </a:prstTxWarp>
          </a:bodyPr>
          <a:lstStyle>
            <a:lvl1pPr defTabSz="927024" eaLnBrk="1" hangingPunct="1">
              <a:defRPr sz="1200" u="none">
                <a:latin typeface="Arial" charset="0"/>
              </a:defRPr>
            </a:lvl1pPr>
          </a:lstStyle>
          <a:p>
            <a:pPr>
              <a:defRPr/>
            </a:pPr>
            <a:endParaRPr lang="it-IT" altLang="it-IT"/>
          </a:p>
        </p:txBody>
      </p:sp>
      <p:sp>
        <p:nvSpPr>
          <p:cNvPr id="13317" name="Rectangle 5">
            <a:extLst>
              <a:ext uri="{FF2B5EF4-FFF2-40B4-BE49-F238E27FC236}">
                <a16:creationId xmlns:a16="http://schemas.microsoft.com/office/drawing/2014/main" id="{CCB32A98-63FF-B894-53E4-AAF819D6A48E}"/>
              </a:ext>
            </a:extLst>
          </p:cNvPr>
          <p:cNvSpPr>
            <a:spLocks noGrp="1" noChangeArrowheads="1"/>
          </p:cNvSpPr>
          <p:nvPr>
            <p:ph type="sldNum" sz="quarter" idx="3"/>
          </p:nvPr>
        </p:nvSpPr>
        <p:spPr bwMode="auto">
          <a:xfrm>
            <a:off x="3848100" y="9428163"/>
            <a:ext cx="294798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95" tIns="46347" rIns="92695" bIns="46347" numCol="1" anchor="b" anchorCtr="0" compatLnSpc="1">
            <a:prstTxWarp prst="textNoShape">
              <a:avLst/>
            </a:prstTxWarp>
          </a:bodyPr>
          <a:lstStyle>
            <a:lvl1pPr algn="r" defTabSz="925513" eaLnBrk="1" hangingPunct="1">
              <a:defRPr sz="1200" u="none"/>
            </a:lvl1pPr>
          </a:lstStyle>
          <a:p>
            <a:fld id="{E664D4E7-1F33-E048-BF5D-A590AAA47F06}" type="slidenum">
              <a:rPr lang="it-IT" altLang="it-IT"/>
              <a:pPr/>
              <a:t>‹N›</a:t>
            </a:fld>
            <a:endParaRPr lang="it-IT" altLang="it-IT"/>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E4ACA9B8-0554-DBCE-0144-303F52B5E41F}"/>
              </a:ext>
            </a:extLst>
          </p:cNvPr>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95" tIns="46347" rIns="92695" bIns="46347" numCol="1" anchor="t" anchorCtr="0" compatLnSpc="1">
            <a:prstTxWarp prst="textNoShape">
              <a:avLst/>
            </a:prstTxWarp>
          </a:bodyPr>
          <a:lstStyle>
            <a:lvl1pPr defTabSz="927024" eaLnBrk="1" hangingPunct="1">
              <a:defRPr sz="1200" u="none">
                <a:latin typeface="Arial" charset="0"/>
              </a:defRPr>
            </a:lvl1pPr>
          </a:lstStyle>
          <a:p>
            <a:pPr>
              <a:defRPr/>
            </a:pPr>
            <a:endParaRPr lang="it-IT" altLang="it-IT"/>
          </a:p>
        </p:txBody>
      </p:sp>
      <p:sp>
        <p:nvSpPr>
          <p:cNvPr id="10243" name="Rectangle 3">
            <a:extLst>
              <a:ext uri="{FF2B5EF4-FFF2-40B4-BE49-F238E27FC236}">
                <a16:creationId xmlns:a16="http://schemas.microsoft.com/office/drawing/2014/main" id="{2576B4ED-5536-6C16-3F76-B82035E7D13C}"/>
              </a:ext>
            </a:extLst>
          </p:cNvPr>
          <p:cNvSpPr>
            <a:spLocks noGrp="1" noChangeArrowheads="1"/>
          </p:cNvSpPr>
          <p:nvPr>
            <p:ph type="dt" idx="1"/>
          </p:nvPr>
        </p:nvSpPr>
        <p:spPr bwMode="auto">
          <a:xfrm>
            <a:off x="3848100" y="0"/>
            <a:ext cx="294798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95" tIns="46347" rIns="92695" bIns="46347" numCol="1" anchor="t" anchorCtr="0" compatLnSpc="1">
            <a:prstTxWarp prst="textNoShape">
              <a:avLst/>
            </a:prstTxWarp>
          </a:bodyPr>
          <a:lstStyle>
            <a:lvl1pPr algn="r" defTabSz="927024" eaLnBrk="1" hangingPunct="1">
              <a:defRPr sz="1200" u="none">
                <a:latin typeface="Arial" charset="0"/>
              </a:defRPr>
            </a:lvl1pPr>
          </a:lstStyle>
          <a:p>
            <a:pPr>
              <a:defRPr/>
            </a:pPr>
            <a:endParaRPr lang="it-IT" altLang="it-IT"/>
          </a:p>
        </p:txBody>
      </p:sp>
      <p:sp>
        <p:nvSpPr>
          <p:cNvPr id="4100" name="Rectangle 4">
            <a:extLst>
              <a:ext uri="{FF2B5EF4-FFF2-40B4-BE49-F238E27FC236}">
                <a16:creationId xmlns:a16="http://schemas.microsoft.com/office/drawing/2014/main" id="{2AA1CC00-6469-F2B8-9FD4-58A425BAA4E6}"/>
              </a:ext>
            </a:extLst>
          </p:cNvPr>
          <p:cNvSpPr>
            <a:spLocks noGrp="1" noRot="1" noChangeAspect="1" noChangeArrowheads="1" noTextEdit="1"/>
          </p:cNvSpPr>
          <p:nvPr>
            <p:ph type="sldImg" idx="2"/>
          </p:nvPr>
        </p:nvSpPr>
        <p:spPr bwMode="auto">
          <a:xfrm>
            <a:off x="919163" y="746125"/>
            <a:ext cx="4960937" cy="37211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a:extLst>
              <a:ext uri="{FF2B5EF4-FFF2-40B4-BE49-F238E27FC236}">
                <a16:creationId xmlns:a16="http://schemas.microsoft.com/office/drawing/2014/main" id="{6D8BE4C3-B47B-7048-7632-9E5A26393295}"/>
              </a:ext>
            </a:extLst>
          </p:cNvPr>
          <p:cNvSpPr>
            <a:spLocks noGrp="1" noChangeArrowheads="1"/>
          </p:cNvSpPr>
          <p:nvPr>
            <p:ph type="body" sz="quarter" idx="3"/>
          </p:nvPr>
        </p:nvSpPr>
        <p:spPr bwMode="auto">
          <a:xfrm>
            <a:off x="681038" y="4714875"/>
            <a:ext cx="5435600" cy="446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95" tIns="46347" rIns="92695" bIns="46347" numCol="1" anchor="t" anchorCtr="0" compatLnSpc="1">
            <a:prstTxWarp prst="textNoShape">
              <a:avLst/>
            </a:prstTxWarp>
          </a:bodyPr>
          <a:lstStyle/>
          <a:p>
            <a:pPr lvl="0"/>
            <a:r>
              <a:rPr lang="it-IT" altLang="it-IT" noProof="0"/>
              <a:t>Fare clic per modificare gli stili del testo dello schema</a:t>
            </a:r>
          </a:p>
          <a:p>
            <a:pPr lvl="1"/>
            <a:r>
              <a:rPr lang="it-IT" altLang="it-IT" noProof="0"/>
              <a:t>Secondo livello</a:t>
            </a:r>
          </a:p>
          <a:p>
            <a:pPr lvl="2"/>
            <a:r>
              <a:rPr lang="it-IT" altLang="it-IT" noProof="0"/>
              <a:t>Terzo livello</a:t>
            </a:r>
          </a:p>
          <a:p>
            <a:pPr lvl="3"/>
            <a:r>
              <a:rPr lang="it-IT" altLang="it-IT" noProof="0"/>
              <a:t>Quarto livello</a:t>
            </a:r>
          </a:p>
          <a:p>
            <a:pPr lvl="4"/>
            <a:r>
              <a:rPr lang="it-IT" altLang="it-IT" noProof="0"/>
              <a:t>Quinto livello</a:t>
            </a:r>
          </a:p>
        </p:txBody>
      </p:sp>
      <p:sp>
        <p:nvSpPr>
          <p:cNvPr id="10246" name="Rectangle 6">
            <a:extLst>
              <a:ext uri="{FF2B5EF4-FFF2-40B4-BE49-F238E27FC236}">
                <a16:creationId xmlns:a16="http://schemas.microsoft.com/office/drawing/2014/main" id="{2020A860-E4F7-CCC3-F387-3F8C39545CCF}"/>
              </a:ext>
            </a:extLst>
          </p:cNvPr>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95" tIns="46347" rIns="92695" bIns="46347" numCol="1" anchor="b" anchorCtr="0" compatLnSpc="1">
            <a:prstTxWarp prst="textNoShape">
              <a:avLst/>
            </a:prstTxWarp>
          </a:bodyPr>
          <a:lstStyle>
            <a:lvl1pPr defTabSz="927024" eaLnBrk="1" hangingPunct="1">
              <a:defRPr sz="1200" u="none">
                <a:latin typeface="Arial" charset="0"/>
              </a:defRPr>
            </a:lvl1pPr>
          </a:lstStyle>
          <a:p>
            <a:pPr>
              <a:defRPr/>
            </a:pPr>
            <a:endParaRPr lang="it-IT" altLang="it-IT"/>
          </a:p>
        </p:txBody>
      </p:sp>
      <p:sp>
        <p:nvSpPr>
          <p:cNvPr id="10247" name="Rectangle 7">
            <a:extLst>
              <a:ext uri="{FF2B5EF4-FFF2-40B4-BE49-F238E27FC236}">
                <a16:creationId xmlns:a16="http://schemas.microsoft.com/office/drawing/2014/main" id="{440CE8F8-FA01-7ED2-83BA-813B337A69A1}"/>
              </a:ext>
            </a:extLst>
          </p:cNvPr>
          <p:cNvSpPr>
            <a:spLocks noGrp="1" noChangeArrowheads="1"/>
          </p:cNvSpPr>
          <p:nvPr>
            <p:ph type="sldNum" sz="quarter" idx="5"/>
          </p:nvPr>
        </p:nvSpPr>
        <p:spPr bwMode="auto">
          <a:xfrm>
            <a:off x="3848100" y="9428163"/>
            <a:ext cx="294798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95" tIns="46347" rIns="92695" bIns="46347" numCol="1" anchor="b" anchorCtr="0" compatLnSpc="1">
            <a:prstTxWarp prst="textNoShape">
              <a:avLst/>
            </a:prstTxWarp>
          </a:bodyPr>
          <a:lstStyle>
            <a:lvl1pPr algn="r" defTabSz="925513" eaLnBrk="1" hangingPunct="1">
              <a:defRPr sz="1200" u="none"/>
            </a:lvl1pPr>
          </a:lstStyle>
          <a:p>
            <a:fld id="{32EB9530-7DD3-F445-8E4D-13F1CD623612}" type="slidenum">
              <a:rPr lang="it-IT" altLang="it-IT"/>
              <a:pPr/>
              <a:t>‹N›</a:t>
            </a:fld>
            <a:endParaRPr lang="it-IT" altLang="it-IT"/>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588FCC67-63DB-B305-82CE-D5D8886FD42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defTabSz="925513">
              <a:spcBef>
                <a:spcPct val="30000"/>
              </a:spcBef>
              <a:tabLst>
                <a:tab pos="0" algn="l"/>
                <a:tab pos="912813" algn="l"/>
                <a:tab pos="1827213" algn="l"/>
                <a:tab pos="2741613" algn="l"/>
                <a:tab pos="3656013" algn="l"/>
                <a:tab pos="4570413" algn="l"/>
                <a:tab pos="5484813" algn="l"/>
                <a:tab pos="6399213" algn="l"/>
                <a:tab pos="7313613" algn="l"/>
                <a:tab pos="8226425" algn="l"/>
                <a:tab pos="9142413" algn="l"/>
                <a:tab pos="10055225" algn="l"/>
              </a:tabLst>
              <a:defRPr sz="1200">
                <a:solidFill>
                  <a:schemeClr val="tx1"/>
                </a:solidFill>
                <a:latin typeface="Arial" panose="020B0604020202020204" pitchFamily="34" charset="0"/>
              </a:defRPr>
            </a:lvl1pPr>
            <a:lvl2pPr marL="37926963" indent="-37469763" defTabSz="925513">
              <a:spcBef>
                <a:spcPct val="30000"/>
              </a:spcBef>
              <a:tabLst>
                <a:tab pos="0" algn="l"/>
                <a:tab pos="912813" algn="l"/>
                <a:tab pos="1827213" algn="l"/>
                <a:tab pos="2741613" algn="l"/>
                <a:tab pos="3656013" algn="l"/>
                <a:tab pos="4570413" algn="l"/>
                <a:tab pos="5484813" algn="l"/>
                <a:tab pos="6399213" algn="l"/>
                <a:tab pos="7313613" algn="l"/>
                <a:tab pos="8226425" algn="l"/>
                <a:tab pos="9142413" algn="l"/>
                <a:tab pos="10055225" algn="l"/>
              </a:tabLst>
              <a:defRPr sz="1200">
                <a:solidFill>
                  <a:schemeClr val="tx1"/>
                </a:solidFill>
                <a:latin typeface="Arial" panose="020B0604020202020204" pitchFamily="34" charset="0"/>
              </a:defRPr>
            </a:lvl2pPr>
            <a:lvl3pPr marL="1141413" indent="-227013" defTabSz="925513">
              <a:spcBef>
                <a:spcPct val="30000"/>
              </a:spcBef>
              <a:tabLst>
                <a:tab pos="0" algn="l"/>
                <a:tab pos="912813" algn="l"/>
                <a:tab pos="1827213" algn="l"/>
                <a:tab pos="2741613" algn="l"/>
                <a:tab pos="3656013" algn="l"/>
                <a:tab pos="4570413" algn="l"/>
                <a:tab pos="5484813" algn="l"/>
                <a:tab pos="6399213" algn="l"/>
                <a:tab pos="7313613" algn="l"/>
                <a:tab pos="8226425" algn="l"/>
                <a:tab pos="9142413" algn="l"/>
                <a:tab pos="10055225" algn="l"/>
              </a:tabLst>
              <a:defRPr sz="1200">
                <a:solidFill>
                  <a:schemeClr val="tx1"/>
                </a:solidFill>
                <a:latin typeface="Arial" panose="020B0604020202020204" pitchFamily="34" charset="0"/>
              </a:defRPr>
            </a:lvl3pPr>
            <a:lvl4pPr marL="1598613" indent="-227013" defTabSz="925513">
              <a:spcBef>
                <a:spcPct val="30000"/>
              </a:spcBef>
              <a:tabLst>
                <a:tab pos="0" algn="l"/>
                <a:tab pos="912813" algn="l"/>
                <a:tab pos="1827213" algn="l"/>
                <a:tab pos="2741613" algn="l"/>
                <a:tab pos="3656013" algn="l"/>
                <a:tab pos="4570413" algn="l"/>
                <a:tab pos="5484813" algn="l"/>
                <a:tab pos="6399213" algn="l"/>
                <a:tab pos="7313613" algn="l"/>
                <a:tab pos="8226425" algn="l"/>
                <a:tab pos="9142413" algn="l"/>
                <a:tab pos="10055225" algn="l"/>
              </a:tabLst>
              <a:defRPr sz="1200">
                <a:solidFill>
                  <a:schemeClr val="tx1"/>
                </a:solidFill>
                <a:latin typeface="Arial" panose="020B0604020202020204" pitchFamily="34" charset="0"/>
              </a:defRPr>
            </a:lvl4pPr>
            <a:lvl5pPr marL="2055813" indent="-227013" defTabSz="925513">
              <a:spcBef>
                <a:spcPct val="30000"/>
              </a:spcBef>
              <a:tabLst>
                <a:tab pos="0" algn="l"/>
                <a:tab pos="912813" algn="l"/>
                <a:tab pos="1827213" algn="l"/>
                <a:tab pos="2741613" algn="l"/>
                <a:tab pos="3656013" algn="l"/>
                <a:tab pos="4570413" algn="l"/>
                <a:tab pos="5484813" algn="l"/>
                <a:tab pos="6399213" algn="l"/>
                <a:tab pos="7313613" algn="l"/>
                <a:tab pos="8226425" algn="l"/>
                <a:tab pos="9142413" algn="l"/>
                <a:tab pos="10055225" algn="l"/>
              </a:tabLst>
              <a:defRPr sz="1200">
                <a:solidFill>
                  <a:schemeClr val="tx1"/>
                </a:solidFill>
                <a:latin typeface="Arial" panose="020B0604020202020204" pitchFamily="34" charset="0"/>
              </a:defRPr>
            </a:lvl5pPr>
            <a:lvl6pPr marL="2513013" indent="-227013" defTabSz="925513" eaLnBrk="0" fontAlgn="base" hangingPunct="0">
              <a:spcBef>
                <a:spcPct val="30000"/>
              </a:spcBef>
              <a:spcAft>
                <a:spcPct val="0"/>
              </a:spcAft>
              <a:tabLst>
                <a:tab pos="0" algn="l"/>
                <a:tab pos="912813" algn="l"/>
                <a:tab pos="1827213" algn="l"/>
                <a:tab pos="2741613" algn="l"/>
                <a:tab pos="3656013" algn="l"/>
                <a:tab pos="4570413" algn="l"/>
                <a:tab pos="5484813" algn="l"/>
                <a:tab pos="6399213" algn="l"/>
                <a:tab pos="7313613" algn="l"/>
                <a:tab pos="8226425" algn="l"/>
                <a:tab pos="9142413" algn="l"/>
                <a:tab pos="10055225" algn="l"/>
              </a:tabLst>
              <a:defRPr sz="1200">
                <a:solidFill>
                  <a:schemeClr val="tx1"/>
                </a:solidFill>
                <a:latin typeface="Arial" panose="020B0604020202020204" pitchFamily="34" charset="0"/>
              </a:defRPr>
            </a:lvl6pPr>
            <a:lvl7pPr marL="2970213" indent="-227013" defTabSz="925513" eaLnBrk="0" fontAlgn="base" hangingPunct="0">
              <a:spcBef>
                <a:spcPct val="30000"/>
              </a:spcBef>
              <a:spcAft>
                <a:spcPct val="0"/>
              </a:spcAft>
              <a:tabLst>
                <a:tab pos="0" algn="l"/>
                <a:tab pos="912813" algn="l"/>
                <a:tab pos="1827213" algn="l"/>
                <a:tab pos="2741613" algn="l"/>
                <a:tab pos="3656013" algn="l"/>
                <a:tab pos="4570413" algn="l"/>
                <a:tab pos="5484813" algn="l"/>
                <a:tab pos="6399213" algn="l"/>
                <a:tab pos="7313613" algn="l"/>
                <a:tab pos="8226425" algn="l"/>
                <a:tab pos="9142413" algn="l"/>
                <a:tab pos="10055225" algn="l"/>
              </a:tabLst>
              <a:defRPr sz="1200">
                <a:solidFill>
                  <a:schemeClr val="tx1"/>
                </a:solidFill>
                <a:latin typeface="Arial" panose="020B0604020202020204" pitchFamily="34" charset="0"/>
              </a:defRPr>
            </a:lvl7pPr>
            <a:lvl8pPr marL="3427413" indent="-227013" defTabSz="925513" eaLnBrk="0" fontAlgn="base" hangingPunct="0">
              <a:spcBef>
                <a:spcPct val="30000"/>
              </a:spcBef>
              <a:spcAft>
                <a:spcPct val="0"/>
              </a:spcAft>
              <a:tabLst>
                <a:tab pos="0" algn="l"/>
                <a:tab pos="912813" algn="l"/>
                <a:tab pos="1827213" algn="l"/>
                <a:tab pos="2741613" algn="l"/>
                <a:tab pos="3656013" algn="l"/>
                <a:tab pos="4570413" algn="l"/>
                <a:tab pos="5484813" algn="l"/>
                <a:tab pos="6399213" algn="l"/>
                <a:tab pos="7313613" algn="l"/>
                <a:tab pos="8226425" algn="l"/>
                <a:tab pos="9142413" algn="l"/>
                <a:tab pos="10055225" algn="l"/>
              </a:tabLst>
              <a:defRPr sz="1200">
                <a:solidFill>
                  <a:schemeClr val="tx1"/>
                </a:solidFill>
                <a:latin typeface="Arial" panose="020B0604020202020204" pitchFamily="34" charset="0"/>
              </a:defRPr>
            </a:lvl8pPr>
            <a:lvl9pPr marL="3884613" indent="-227013" defTabSz="925513" eaLnBrk="0" fontAlgn="base" hangingPunct="0">
              <a:spcBef>
                <a:spcPct val="30000"/>
              </a:spcBef>
              <a:spcAft>
                <a:spcPct val="0"/>
              </a:spcAft>
              <a:tabLst>
                <a:tab pos="0" algn="l"/>
                <a:tab pos="912813" algn="l"/>
                <a:tab pos="1827213" algn="l"/>
                <a:tab pos="2741613" algn="l"/>
                <a:tab pos="3656013" algn="l"/>
                <a:tab pos="4570413" algn="l"/>
                <a:tab pos="5484813" algn="l"/>
                <a:tab pos="6399213" algn="l"/>
                <a:tab pos="7313613" algn="l"/>
                <a:tab pos="8226425" algn="l"/>
                <a:tab pos="9142413" algn="l"/>
                <a:tab pos="10055225" algn="l"/>
              </a:tabLst>
              <a:defRPr sz="1200">
                <a:solidFill>
                  <a:schemeClr val="tx1"/>
                </a:solidFill>
                <a:latin typeface="Arial" panose="020B0604020202020204" pitchFamily="34" charset="0"/>
              </a:defRPr>
            </a:lvl9pPr>
          </a:lstStyle>
          <a:p>
            <a:pPr>
              <a:spcBef>
                <a:spcPct val="0"/>
              </a:spcBef>
            </a:pPr>
            <a:fld id="{840F6D0B-B48D-CE47-B2E3-4B8BD88A3105}" type="slidenum">
              <a:rPr lang="it-IT" altLang="it-IT" sz="1300">
                <a:solidFill>
                  <a:srgbClr val="000000"/>
                </a:solidFill>
                <a:ea typeface="ＭＳ Ｐゴシック" panose="020B0600070205080204" pitchFamily="34" charset="-128"/>
              </a:rPr>
              <a:pPr>
                <a:spcBef>
                  <a:spcPct val="0"/>
                </a:spcBef>
              </a:pPr>
              <a:t>1</a:t>
            </a:fld>
            <a:endParaRPr lang="it-IT" altLang="it-IT" sz="1300">
              <a:solidFill>
                <a:srgbClr val="000000"/>
              </a:solidFill>
              <a:ea typeface="ＭＳ Ｐゴシック" panose="020B0600070205080204" pitchFamily="34" charset="-128"/>
            </a:endParaRPr>
          </a:p>
        </p:txBody>
      </p:sp>
      <p:sp>
        <p:nvSpPr>
          <p:cNvPr id="7171" name="Text Box 1">
            <a:extLst>
              <a:ext uri="{FF2B5EF4-FFF2-40B4-BE49-F238E27FC236}">
                <a16:creationId xmlns:a16="http://schemas.microsoft.com/office/drawing/2014/main" id="{C3C7FE19-BB12-F753-6705-3670F84E3E5C}"/>
              </a:ext>
            </a:extLst>
          </p:cNvPr>
          <p:cNvSpPr>
            <a:spLocks noGrp="1" noRot="1" noChangeAspect="1" noChangeArrowheads="1" noTextEdit="1"/>
          </p:cNvSpPr>
          <p:nvPr>
            <p:ph type="sldImg"/>
          </p:nvPr>
        </p:nvSpPr>
        <p:spPr>
          <a:solidFill>
            <a:srgbClr val="FFFFFF"/>
          </a:solidFill>
          <a:ln/>
        </p:spPr>
      </p:sp>
      <p:sp>
        <p:nvSpPr>
          <p:cNvPr id="7172" name="Text Box 2">
            <a:extLst>
              <a:ext uri="{FF2B5EF4-FFF2-40B4-BE49-F238E27FC236}">
                <a16:creationId xmlns:a16="http://schemas.microsoft.com/office/drawing/2014/main" id="{D9EBDDF3-CA19-5FB2-0F92-F9565D53D196}"/>
              </a:ext>
            </a:extLst>
          </p:cNvPr>
          <p:cNvSpPr>
            <a:spLocks noGrp="1" noChangeArrowheads="1"/>
          </p:cNvSpPr>
          <p:nvPr>
            <p:ph type="body" idx="1"/>
          </p:nvPr>
        </p:nvSpPr>
        <p:spPr>
          <a:xfrm>
            <a:off x="681038" y="4714875"/>
            <a:ext cx="5437187" cy="44688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round/>
                <a:headEnd/>
                <a:tailEnd/>
              </a14:hiddenLine>
            </a:ext>
          </a:extLst>
        </p:spPr>
        <p:txBody>
          <a:bodyPr wrap="none" anchor="ctr"/>
          <a:lstStyle/>
          <a:p>
            <a:endParaRPr lang="it-IT" altLang="it-IT">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32EB9530-7DD3-F445-8E4D-13F1CD623612}" type="slidenum">
              <a:rPr lang="it-IT" altLang="it-IT" smtClean="0"/>
              <a:pPr/>
              <a:t>13</a:t>
            </a:fld>
            <a:endParaRPr lang="it-IT" altLang="it-IT"/>
          </a:p>
        </p:txBody>
      </p:sp>
    </p:spTree>
    <p:extLst>
      <p:ext uri="{BB962C8B-B14F-4D97-AF65-F5344CB8AC3E}">
        <p14:creationId xmlns:p14="http://schemas.microsoft.com/office/powerpoint/2010/main" val="2775899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Tree>
    <p:extLst>
      <p:ext uri="{BB962C8B-B14F-4D97-AF65-F5344CB8AC3E}">
        <p14:creationId xmlns:p14="http://schemas.microsoft.com/office/powerpoint/2010/main" val="3567925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163178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628502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Tree>
    <p:extLst>
      <p:ext uri="{BB962C8B-B14F-4D97-AF65-F5344CB8AC3E}">
        <p14:creationId xmlns:p14="http://schemas.microsoft.com/office/powerpoint/2010/main" val="230513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0603443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extLst>
      <p:ext uri="{BB962C8B-B14F-4D97-AF65-F5344CB8AC3E}">
        <p14:creationId xmlns:p14="http://schemas.microsoft.com/office/powerpoint/2010/main" val="3847419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1926945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67970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Tree>
    <p:extLst>
      <p:ext uri="{BB962C8B-B14F-4D97-AF65-F5344CB8AC3E}">
        <p14:creationId xmlns:p14="http://schemas.microsoft.com/office/powerpoint/2010/main" val="6602255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556863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extLst>
      <p:ext uri="{BB962C8B-B14F-4D97-AF65-F5344CB8AC3E}">
        <p14:creationId xmlns:p14="http://schemas.microsoft.com/office/powerpoint/2010/main" val="1643484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6484782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extLst>
      <p:ext uri="{BB962C8B-B14F-4D97-AF65-F5344CB8AC3E}">
        <p14:creationId xmlns:p14="http://schemas.microsoft.com/office/powerpoint/2010/main" val="18636334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4074847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7989735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Tree>
    <p:extLst>
      <p:ext uri="{BB962C8B-B14F-4D97-AF65-F5344CB8AC3E}">
        <p14:creationId xmlns:p14="http://schemas.microsoft.com/office/powerpoint/2010/main" val="22189772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4402487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extLst>
      <p:ext uri="{BB962C8B-B14F-4D97-AF65-F5344CB8AC3E}">
        <p14:creationId xmlns:p14="http://schemas.microsoft.com/office/powerpoint/2010/main" val="1895518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0772264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8260322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Tree>
    <p:extLst>
      <p:ext uri="{BB962C8B-B14F-4D97-AF65-F5344CB8AC3E}">
        <p14:creationId xmlns:p14="http://schemas.microsoft.com/office/powerpoint/2010/main" val="181645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5725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extLst>
      <p:ext uri="{BB962C8B-B14F-4D97-AF65-F5344CB8AC3E}">
        <p14:creationId xmlns:p14="http://schemas.microsoft.com/office/powerpoint/2010/main" val="38676438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extLst>
      <p:ext uri="{BB962C8B-B14F-4D97-AF65-F5344CB8AC3E}">
        <p14:creationId xmlns:p14="http://schemas.microsoft.com/office/powerpoint/2010/main" val="330381289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extLst>
      <p:ext uri="{BB962C8B-B14F-4D97-AF65-F5344CB8AC3E}">
        <p14:creationId xmlns:p14="http://schemas.microsoft.com/office/powerpoint/2010/main" val="50106731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8814208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74818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621272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258341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Tree>
    <p:extLst>
      <p:ext uri="{BB962C8B-B14F-4D97-AF65-F5344CB8AC3E}">
        <p14:creationId xmlns:p14="http://schemas.microsoft.com/office/powerpoint/2010/main" val="3279362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647364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extLst>
      <p:ext uri="{BB962C8B-B14F-4D97-AF65-F5344CB8AC3E}">
        <p14:creationId xmlns:p14="http://schemas.microsoft.com/office/powerpoint/2010/main" val="1339943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extLst>
      <p:ext uri="{BB962C8B-B14F-4D97-AF65-F5344CB8AC3E}">
        <p14:creationId xmlns:p14="http://schemas.microsoft.com/office/powerpoint/2010/main" val="2347174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4.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34" descr="BANDA GRIGIA OPT FORLI RAST">
            <a:extLst>
              <a:ext uri="{FF2B5EF4-FFF2-40B4-BE49-F238E27FC236}">
                <a16:creationId xmlns:a16="http://schemas.microsoft.com/office/drawing/2014/main" id="{637C7429-2C6A-5CB7-B0F8-B0581C5354A9}"/>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454775"/>
            <a:ext cx="9144000"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28" descr="logo tagliato poli">
            <a:extLst>
              <a:ext uri="{FF2B5EF4-FFF2-40B4-BE49-F238E27FC236}">
                <a16:creationId xmlns:a16="http://schemas.microsoft.com/office/drawing/2014/main" id="{A22C9091-5AF7-8925-51E8-8CEB8DCCA445}"/>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7950" y="207963"/>
            <a:ext cx="1252538"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Line 23">
            <a:extLst>
              <a:ext uri="{FF2B5EF4-FFF2-40B4-BE49-F238E27FC236}">
                <a16:creationId xmlns:a16="http://schemas.microsoft.com/office/drawing/2014/main" id="{EB19BAB4-1D8B-95AD-587F-878495AC22F1}"/>
              </a:ext>
            </a:extLst>
          </p:cNvPr>
          <p:cNvSpPr>
            <a:spLocks noChangeShapeType="1"/>
          </p:cNvSpPr>
          <p:nvPr userDrawn="1"/>
        </p:nvSpPr>
        <p:spPr bwMode="auto">
          <a:xfrm>
            <a:off x="8316913" y="6424613"/>
            <a:ext cx="0" cy="352425"/>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29" name="Line 24">
            <a:extLst>
              <a:ext uri="{FF2B5EF4-FFF2-40B4-BE49-F238E27FC236}">
                <a16:creationId xmlns:a16="http://schemas.microsoft.com/office/drawing/2014/main" id="{EDDA6C19-F03E-BD34-7393-6C88F3E194BF}"/>
              </a:ext>
            </a:extLst>
          </p:cNvPr>
          <p:cNvSpPr>
            <a:spLocks noChangeShapeType="1"/>
          </p:cNvSpPr>
          <p:nvPr userDrawn="1"/>
        </p:nvSpPr>
        <p:spPr bwMode="auto">
          <a:xfrm>
            <a:off x="8316913" y="6092825"/>
            <a:ext cx="0" cy="360363"/>
          </a:xfrm>
          <a:prstGeom prst="line">
            <a:avLst/>
          </a:prstGeom>
          <a:noFill/>
          <a:ln w="381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30" name="Line 29">
            <a:extLst>
              <a:ext uri="{FF2B5EF4-FFF2-40B4-BE49-F238E27FC236}">
                <a16:creationId xmlns:a16="http://schemas.microsoft.com/office/drawing/2014/main" id="{28624F72-94A9-B8F8-0E64-AB6A0446642D}"/>
              </a:ext>
            </a:extLst>
          </p:cNvPr>
          <p:cNvSpPr>
            <a:spLocks noChangeShapeType="1"/>
          </p:cNvSpPr>
          <p:nvPr userDrawn="1"/>
        </p:nvSpPr>
        <p:spPr bwMode="auto">
          <a:xfrm>
            <a:off x="95250" y="0"/>
            <a:ext cx="0" cy="1871663"/>
          </a:xfrm>
          <a:prstGeom prst="line">
            <a:avLst/>
          </a:prstGeom>
          <a:noFill/>
          <a:ln w="1905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31" name="Line 30">
            <a:extLst>
              <a:ext uri="{FF2B5EF4-FFF2-40B4-BE49-F238E27FC236}">
                <a16:creationId xmlns:a16="http://schemas.microsoft.com/office/drawing/2014/main" id="{199588AD-EBB6-C8CF-61BE-23F39CF875D5}"/>
              </a:ext>
            </a:extLst>
          </p:cNvPr>
          <p:cNvSpPr>
            <a:spLocks noChangeShapeType="1"/>
          </p:cNvSpPr>
          <p:nvPr userDrawn="1"/>
        </p:nvSpPr>
        <p:spPr bwMode="auto">
          <a:xfrm>
            <a:off x="0" y="1870075"/>
            <a:ext cx="83058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42" descr="BANDA GRIGIA 2 OPT FORLI RAST">
            <a:extLst>
              <a:ext uri="{FF2B5EF4-FFF2-40B4-BE49-F238E27FC236}">
                <a16:creationId xmlns:a16="http://schemas.microsoft.com/office/drawing/2014/main" id="{3E430484-6A68-F3CE-CA7C-6E2132BDF014}"/>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454775"/>
            <a:ext cx="9144000"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Line 34">
            <a:extLst>
              <a:ext uri="{FF2B5EF4-FFF2-40B4-BE49-F238E27FC236}">
                <a16:creationId xmlns:a16="http://schemas.microsoft.com/office/drawing/2014/main" id="{4901AF58-D443-8D3F-F3E9-2478BE884C5F}"/>
              </a:ext>
            </a:extLst>
          </p:cNvPr>
          <p:cNvSpPr>
            <a:spLocks noChangeShapeType="1"/>
          </p:cNvSpPr>
          <p:nvPr userDrawn="1"/>
        </p:nvSpPr>
        <p:spPr bwMode="auto">
          <a:xfrm>
            <a:off x="8316913" y="6424613"/>
            <a:ext cx="0" cy="352425"/>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052" name="Line 35">
            <a:extLst>
              <a:ext uri="{FF2B5EF4-FFF2-40B4-BE49-F238E27FC236}">
                <a16:creationId xmlns:a16="http://schemas.microsoft.com/office/drawing/2014/main" id="{2E98E2A3-3321-5D91-CC84-71954889093E}"/>
              </a:ext>
            </a:extLst>
          </p:cNvPr>
          <p:cNvSpPr>
            <a:spLocks noChangeShapeType="1"/>
          </p:cNvSpPr>
          <p:nvPr userDrawn="1"/>
        </p:nvSpPr>
        <p:spPr bwMode="auto">
          <a:xfrm>
            <a:off x="8316913" y="6092825"/>
            <a:ext cx="0" cy="360363"/>
          </a:xfrm>
          <a:prstGeom prst="line">
            <a:avLst/>
          </a:prstGeom>
          <a:noFill/>
          <a:ln w="381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pic>
        <p:nvPicPr>
          <p:cNvPr id="2053" name="Picture 36" descr="logo tagliato poli">
            <a:extLst>
              <a:ext uri="{FF2B5EF4-FFF2-40B4-BE49-F238E27FC236}">
                <a16:creationId xmlns:a16="http://schemas.microsoft.com/office/drawing/2014/main" id="{8CB32A7E-8941-35FD-8A56-A0A67E9D0E3B}"/>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7950" y="85725"/>
            <a:ext cx="817563" cy="108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Line 37">
            <a:extLst>
              <a:ext uri="{FF2B5EF4-FFF2-40B4-BE49-F238E27FC236}">
                <a16:creationId xmlns:a16="http://schemas.microsoft.com/office/drawing/2014/main" id="{272D8B7C-B365-A1CC-CE12-2A76CD42A4C5}"/>
              </a:ext>
            </a:extLst>
          </p:cNvPr>
          <p:cNvSpPr>
            <a:spLocks noChangeAspect="1" noChangeShapeType="1"/>
          </p:cNvSpPr>
          <p:nvPr userDrawn="1"/>
        </p:nvSpPr>
        <p:spPr bwMode="auto">
          <a:xfrm>
            <a:off x="84138" y="-1588"/>
            <a:ext cx="1587" cy="1184276"/>
          </a:xfrm>
          <a:prstGeom prst="line">
            <a:avLst/>
          </a:prstGeom>
          <a:noFill/>
          <a:ln w="1714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055" name="Line 38">
            <a:extLst>
              <a:ext uri="{FF2B5EF4-FFF2-40B4-BE49-F238E27FC236}">
                <a16:creationId xmlns:a16="http://schemas.microsoft.com/office/drawing/2014/main" id="{9EFC2578-896A-B6B7-6566-92AC312719BE}"/>
              </a:ext>
            </a:extLst>
          </p:cNvPr>
          <p:cNvSpPr>
            <a:spLocks noChangeAspect="1" noChangeShapeType="1"/>
          </p:cNvSpPr>
          <p:nvPr userDrawn="1"/>
        </p:nvSpPr>
        <p:spPr bwMode="auto">
          <a:xfrm>
            <a:off x="0" y="1176338"/>
            <a:ext cx="8266113" cy="1587"/>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74" name="Picture 29" descr="BANDA ROSSA OPT BOLOGNA RAST">
            <a:extLst>
              <a:ext uri="{FF2B5EF4-FFF2-40B4-BE49-F238E27FC236}">
                <a16:creationId xmlns:a16="http://schemas.microsoft.com/office/drawing/2014/main" id="{ADA33A02-0940-41B1-4BAF-DC7E5604A50E}"/>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454775"/>
            <a:ext cx="9144000"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Line 23">
            <a:extLst>
              <a:ext uri="{FF2B5EF4-FFF2-40B4-BE49-F238E27FC236}">
                <a16:creationId xmlns:a16="http://schemas.microsoft.com/office/drawing/2014/main" id="{155FE00D-0919-1ADD-0D69-F1F115BA1975}"/>
              </a:ext>
            </a:extLst>
          </p:cNvPr>
          <p:cNvSpPr>
            <a:spLocks noChangeShapeType="1"/>
          </p:cNvSpPr>
          <p:nvPr userDrawn="1"/>
        </p:nvSpPr>
        <p:spPr bwMode="auto">
          <a:xfrm>
            <a:off x="8316913" y="6424613"/>
            <a:ext cx="0" cy="352425"/>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3076" name="Line 24">
            <a:extLst>
              <a:ext uri="{FF2B5EF4-FFF2-40B4-BE49-F238E27FC236}">
                <a16:creationId xmlns:a16="http://schemas.microsoft.com/office/drawing/2014/main" id="{52EC4A7A-F66F-D05F-2D99-4847B099B737}"/>
              </a:ext>
            </a:extLst>
          </p:cNvPr>
          <p:cNvSpPr>
            <a:spLocks noChangeShapeType="1"/>
          </p:cNvSpPr>
          <p:nvPr userDrawn="1"/>
        </p:nvSpPr>
        <p:spPr bwMode="auto">
          <a:xfrm>
            <a:off x="8316913" y="6092825"/>
            <a:ext cx="0" cy="360363"/>
          </a:xfrm>
          <a:prstGeom prst="line">
            <a:avLst/>
          </a:prstGeom>
          <a:noFill/>
          <a:ln w="38100">
            <a:solidFill>
              <a:srgbClr val="5F5F5F"/>
            </a:solidFill>
            <a:round/>
            <a:headEnd/>
            <a:tailEnd/>
          </a:ln>
          <a:extLst>
            <a:ext uri="{909E8E84-426E-40DD-AFC4-6F175D3DCCD1}">
              <a14:hiddenFill xmlns:a14="http://schemas.microsoft.com/office/drawing/2010/main">
                <a:noFill/>
              </a14:hiddenFill>
            </a:ext>
          </a:extLst>
        </p:spPr>
        <p:txBody>
          <a:bodyPr/>
          <a:lstStyle/>
          <a:p>
            <a:endParaRPr lang="it-IT"/>
          </a:p>
        </p:txBody>
      </p:sp>
      <p:pic>
        <p:nvPicPr>
          <p:cNvPr id="3077" name="Picture 31" descr="Alma-Mater TAGLIATO">
            <a:extLst>
              <a:ext uri="{FF2B5EF4-FFF2-40B4-BE49-F238E27FC236}">
                <a16:creationId xmlns:a16="http://schemas.microsoft.com/office/drawing/2014/main" id="{DF9CC363-A815-A515-9204-7F70A66CFB3B}"/>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1438" y="103188"/>
            <a:ext cx="846137" cy="108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Line 32">
            <a:extLst>
              <a:ext uri="{FF2B5EF4-FFF2-40B4-BE49-F238E27FC236}">
                <a16:creationId xmlns:a16="http://schemas.microsoft.com/office/drawing/2014/main" id="{273779EA-6EFF-C470-0F2F-E4FE2E99F470}"/>
              </a:ext>
            </a:extLst>
          </p:cNvPr>
          <p:cNvSpPr>
            <a:spLocks noChangeAspect="1" noChangeShapeType="1"/>
          </p:cNvSpPr>
          <p:nvPr userDrawn="1"/>
        </p:nvSpPr>
        <p:spPr bwMode="auto">
          <a:xfrm>
            <a:off x="82550" y="0"/>
            <a:ext cx="1588" cy="1184275"/>
          </a:xfrm>
          <a:prstGeom prst="line">
            <a:avLst/>
          </a:prstGeom>
          <a:noFill/>
          <a:ln w="171450">
            <a:solidFill>
              <a:srgbClr val="CC0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3079" name="Line 34">
            <a:extLst>
              <a:ext uri="{FF2B5EF4-FFF2-40B4-BE49-F238E27FC236}">
                <a16:creationId xmlns:a16="http://schemas.microsoft.com/office/drawing/2014/main" id="{6C23B63D-133E-D082-91B9-DD3536E63C7F}"/>
              </a:ext>
            </a:extLst>
          </p:cNvPr>
          <p:cNvSpPr>
            <a:spLocks noChangeAspect="1" noChangeShapeType="1"/>
          </p:cNvSpPr>
          <p:nvPr userDrawn="1"/>
        </p:nvSpPr>
        <p:spPr bwMode="auto">
          <a:xfrm>
            <a:off x="0" y="1182688"/>
            <a:ext cx="8266113" cy="1587"/>
          </a:xfrm>
          <a:prstGeom prst="line">
            <a:avLst/>
          </a:prstGeom>
          <a:noFill/>
          <a:ln w="19050">
            <a:solidFill>
              <a:srgbClr val="5F5F5F"/>
            </a:solidFill>
            <a:round/>
            <a:headEnd/>
            <a:tailEnd/>
          </a:ln>
          <a:extLst>
            <a:ext uri="{909E8E84-426E-40DD-AFC4-6F175D3DCCD1}">
              <a14:hiddenFill xmlns:a14="http://schemas.microsoft.com/office/drawing/2010/main">
                <a:noFill/>
              </a14:hiddenFill>
            </a:ext>
          </a:extLst>
        </p:spPr>
        <p:txBody>
          <a:bodyPr/>
          <a:lstStyle/>
          <a:p>
            <a:endParaRPr lang="it-IT"/>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hdr="0" ft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3" Type="http://schemas.openxmlformats.org/officeDocument/2006/relationships/hyperlink" Target="mailto:alessia.belluzzi@unibo.it" TargetMode="External"/><Relationship Id="rId2" Type="http://schemas.openxmlformats.org/officeDocument/2006/relationships/hyperlink" Target="mailto:didatticaforli.em.international@unibo.it" TargetMode="Externa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2" Type="http://schemas.openxmlformats.org/officeDocument/2006/relationships/hyperlink" Target="https://almarm.unibo.it/" TargetMode="Externa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2" Type="http://schemas.openxmlformats.org/officeDocument/2006/relationships/hyperlink" Target="http://www.unibo.it/it/didattica/iscrizioni-trasferimenti-e-laurea/il-sistema-universitario/ects-label/la-scala-ects" TargetMode="Externa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0.xml.rels><?xml version="1.0" encoding="UTF-8" standalone="yes"?>
<Relationships xmlns="http://schemas.openxmlformats.org/package/2006/relationships"><Relationship Id="rId3" Type="http://schemas.openxmlformats.org/officeDocument/2006/relationships/hyperlink" Target="mailto:alessia.belluzzi@unibo.it" TargetMode="External"/><Relationship Id="rId2" Type="http://schemas.openxmlformats.org/officeDocument/2006/relationships/hyperlink" Target="mailto:mauro.carboni@unibo.it" TargetMode="External"/><Relationship Id="rId1" Type="http://schemas.openxmlformats.org/officeDocument/2006/relationships/slideLayout" Target="../slideLayouts/slideLayout23.xml"/><Relationship Id="rId5" Type="http://schemas.openxmlformats.org/officeDocument/2006/relationships/hyperlink" Target="mailto:campusforli.uri@unibo.it" TargetMode="External"/><Relationship Id="rId4" Type="http://schemas.openxmlformats.org/officeDocument/2006/relationships/hyperlink" Target="mailto:didatticaforli.em.international@unibo.it" TargetMode="Externa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hyperlink" Target="mailto:alessia.belluzzi@unibo.it" TargetMode="External"/><Relationship Id="rId2" Type="http://schemas.openxmlformats.org/officeDocument/2006/relationships/hyperlink" Target="mailto:didatticaforli.em.international@unibo.it" TargetMode="Externa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hyperlink" Target="https://almarm.unibo.it/" TargetMode="Externa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7">
            <a:extLst>
              <a:ext uri="{FF2B5EF4-FFF2-40B4-BE49-F238E27FC236}">
                <a16:creationId xmlns:a16="http://schemas.microsoft.com/office/drawing/2014/main" id="{827A71B7-848D-F7E2-BF4E-203D4AD5E246}"/>
              </a:ext>
            </a:extLst>
          </p:cNvPr>
          <p:cNvSpPr txBox="1">
            <a:spLocks noChangeArrowheads="1"/>
          </p:cNvSpPr>
          <p:nvPr/>
        </p:nvSpPr>
        <p:spPr bwMode="auto">
          <a:xfrm>
            <a:off x="900113" y="2349500"/>
            <a:ext cx="741680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ts val="0"/>
              </a:spcBef>
              <a:defRPr/>
            </a:pPr>
            <a:endParaRPr lang="it-IT" altLang="it-IT" sz="3200" b="1" u="none" dirty="0">
              <a:effectLst>
                <a:outerShdw blurRad="38100" dist="38100" dir="2700000" algn="tl">
                  <a:srgbClr val="000000">
                    <a:alpha val="43137"/>
                  </a:srgbClr>
                </a:outerShdw>
              </a:effectLst>
              <a:latin typeface="Calibri" panose="020F0502020204030204" pitchFamily="34" charset="0"/>
            </a:endParaRPr>
          </a:p>
          <a:p>
            <a:pPr algn="ctr" eaLnBrk="1" hangingPunct="1">
              <a:spcBef>
                <a:spcPts val="0"/>
              </a:spcBef>
              <a:defRPr/>
            </a:pPr>
            <a:endParaRPr lang="it-IT" altLang="it-IT" sz="3200" b="1" u="none" dirty="0">
              <a:effectLst>
                <a:outerShdw blurRad="38100" dist="38100" dir="2700000" algn="tl">
                  <a:srgbClr val="000000">
                    <a:alpha val="43137"/>
                  </a:srgbClr>
                </a:outerShdw>
              </a:effectLst>
              <a:latin typeface="Calibri" panose="020F0502020204030204" pitchFamily="34" charset="0"/>
            </a:endParaRPr>
          </a:p>
          <a:p>
            <a:pPr algn="ctr" eaLnBrk="1" hangingPunct="1">
              <a:spcBef>
                <a:spcPts val="0"/>
              </a:spcBef>
              <a:defRPr/>
            </a:pPr>
            <a:r>
              <a:rPr lang="it-IT" altLang="it-IT" sz="4400" b="1" u="none" dirty="0">
                <a:solidFill>
                  <a:srgbClr val="A50021"/>
                </a:solidFill>
                <a:effectLst>
                  <a:outerShdw blurRad="38100" dist="38100" dir="2700000" algn="tl">
                    <a:srgbClr val="000000">
                      <a:alpha val="43137"/>
                    </a:srgbClr>
                  </a:outerShdw>
                </a:effectLst>
                <a:latin typeface="Calibri" panose="020F0502020204030204" pitchFamily="34" charset="0"/>
              </a:rPr>
              <a:t>IL LEARNING AGREEMENT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a16="http://schemas.microsoft.com/office/drawing/2014/main" id="{8B01D25A-4607-AB91-F197-981E05FEC68E}"/>
              </a:ext>
            </a:extLst>
          </p:cNvPr>
          <p:cNvSpPr txBox="1"/>
          <p:nvPr/>
        </p:nvSpPr>
        <p:spPr>
          <a:xfrm>
            <a:off x="2290763" y="476250"/>
            <a:ext cx="4659312" cy="523875"/>
          </a:xfrm>
          <a:prstGeom prst="rect">
            <a:avLst/>
          </a:prstGeom>
          <a:noFill/>
        </p:spPr>
        <p:txBody>
          <a:bodyPr wrap="none">
            <a:spAutoFit/>
          </a:bodyPr>
          <a:lstStyle/>
          <a:p>
            <a:pPr>
              <a:defRPr/>
            </a:pPr>
            <a:r>
              <a:rPr lang="it-IT" sz="2800" b="1" u="none" dirty="0">
                <a:solidFill>
                  <a:srgbClr val="FF0000"/>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PUNTI BONUS PER LA LAUREA</a:t>
            </a:r>
          </a:p>
        </p:txBody>
      </p:sp>
      <p:sp>
        <p:nvSpPr>
          <p:cNvPr id="8" name="CasellaDiTesto 7">
            <a:extLst>
              <a:ext uri="{FF2B5EF4-FFF2-40B4-BE49-F238E27FC236}">
                <a16:creationId xmlns:a16="http://schemas.microsoft.com/office/drawing/2014/main" id="{9737CB52-EB1B-72C8-0DB2-3C69E0334DF4}"/>
              </a:ext>
            </a:extLst>
          </p:cNvPr>
          <p:cNvSpPr txBox="1"/>
          <p:nvPr/>
        </p:nvSpPr>
        <p:spPr>
          <a:xfrm>
            <a:off x="395288" y="1484313"/>
            <a:ext cx="8280400" cy="4802187"/>
          </a:xfrm>
          <a:prstGeom prst="rect">
            <a:avLst/>
          </a:prstGeom>
          <a:noFill/>
        </p:spPr>
        <p:txBody>
          <a:bodyPr>
            <a:spAutoFit/>
          </a:bodyPr>
          <a:lstStyle/>
          <a:p>
            <a:pPr>
              <a:defRPr/>
            </a:pPr>
            <a:r>
              <a:rPr lang="it-IT" u="none" dirty="0">
                <a:latin typeface="Calibri" panose="020F0502020204030204" pitchFamily="34" charset="0"/>
                <a:cs typeface="Calibri" panose="020F0502020204030204" pitchFamily="34" charset="0"/>
              </a:rPr>
              <a:t>A seconda dei crediti riconosciuti all’estero, lo studente può ottenere punti bonus per la laurea:</a:t>
            </a:r>
          </a:p>
          <a:p>
            <a:pPr>
              <a:defRPr/>
            </a:pPr>
            <a:endParaRPr lang="it-IT" u="none" dirty="0">
              <a:latin typeface="Calibri" panose="020F0502020204030204" pitchFamily="34" charset="0"/>
              <a:cs typeface="Calibri" panose="020F0502020204030204" pitchFamily="34" charset="0"/>
            </a:endParaRPr>
          </a:p>
          <a:p>
            <a:pPr>
              <a:defRPr/>
            </a:pPr>
            <a:r>
              <a:rPr lang="it-IT" u="none" dirty="0">
                <a:latin typeface="Calibri" panose="020F0502020204030204" pitchFamily="34" charset="0"/>
                <a:cs typeface="Calibri" panose="020F0502020204030204" pitchFamily="34" charset="0"/>
              </a:rPr>
              <a:t>Per le lauree triennali:</a:t>
            </a:r>
          </a:p>
          <a:p>
            <a:pPr>
              <a:defRPr/>
            </a:pPr>
            <a:endParaRPr lang="it-IT" u="none" dirty="0">
              <a:latin typeface="Calibri" panose="020F0502020204030204" pitchFamily="34" charset="0"/>
              <a:cs typeface="Calibri" panose="020F0502020204030204" pitchFamily="34" charset="0"/>
            </a:endParaRPr>
          </a:p>
          <a:p>
            <a:pPr marL="285750" indent="-285750">
              <a:buFont typeface="Wingdings" pitchFamily="2" charset="2"/>
              <a:buChar char="Ø"/>
              <a:defRPr/>
            </a:pPr>
            <a:r>
              <a:rPr lang="it-IT" u="none" dirty="0">
                <a:latin typeface="Calibri" panose="020F0502020204030204" pitchFamily="34" charset="0"/>
                <a:cs typeface="Calibri" panose="020F0502020204030204" pitchFamily="34" charset="0"/>
              </a:rPr>
              <a:t>1 punto per almeno 8 crediti riconosciuti</a:t>
            </a:r>
          </a:p>
          <a:p>
            <a:pPr marL="285750" indent="-285750">
              <a:buFont typeface="Wingdings" pitchFamily="2" charset="2"/>
              <a:buChar char="Ø"/>
              <a:defRPr/>
            </a:pPr>
            <a:r>
              <a:rPr lang="it-IT" u="none" dirty="0">
                <a:latin typeface="Calibri" panose="020F0502020204030204" pitchFamily="34" charset="0"/>
                <a:cs typeface="Calibri" panose="020F0502020204030204" pitchFamily="34" charset="0"/>
              </a:rPr>
              <a:t>2 punti per almeno 24 crediti riconosciuti</a:t>
            </a:r>
          </a:p>
          <a:p>
            <a:pPr marL="285750" indent="-285750">
              <a:buFont typeface="Arial" panose="020B0604020202020204" pitchFamily="34" charset="0"/>
              <a:buChar char="•"/>
              <a:defRPr/>
            </a:pPr>
            <a:endParaRPr lang="it-IT" u="none" dirty="0">
              <a:latin typeface="Calibri" panose="020F0502020204030204" pitchFamily="34" charset="0"/>
              <a:cs typeface="Calibri" panose="020F0502020204030204" pitchFamily="34" charset="0"/>
            </a:endParaRPr>
          </a:p>
          <a:p>
            <a:pPr>
              <a:defRPr/>
            </a:pPr>
            <a:r>
              <a:rPr lang="it-IT" u="none" dirty="0">
                <a:latin typeface="Calibri" panose="020F0502020204030204" pitchFamily="34" charset="0"/>
                <a:cs typeface="Calibri" panose="020F0502020204030204" pitchFamily="34" charset="0"/>
              </a:rPr>
              <a:t>Per le lauree magistrali</a:t>
            </a:r>
          </a:p>
          <a:p>
            <a:pPr>
              <a:defRPr/>
            </a:pPr>
            <a:endParaRPr lang="it-IT" u="none" dirty="0">
              <a:latin typeface="Calibri" panose="020F0502020204030204" pitchFamily="34" charset="0"/>
              <a:cs typeface="Calibri" panose="020F0502020204030204" pitchFamily="34" charset="0"/>
            </a:endParaRPr>
          </a:p>
          <a:p>
            <a:pPr marL="285750" indent="-285750">
              <a:buFont typeface="Wingdings" pitchFamily="2" charset="2"/>
              <a:buChar char="Ø"/>
              <a:defRPr/>
            </a:pPr>
            <a:r>
              <a:rPr lang="it-IT" u="none" dirty="0">
                <a:latin typeface="Calibri" panose="020F0502020204030204" pitchFamily="34" charset="0"/>
                <a:cs typeface="Calibri" panose="020F0502020204030204" pitchFamily="34" charset="0"/>
              </a:rPr>
              <a:t>1 punto per almeno 12 crediti riconosciuti</a:t>
            </a:r>
          </a:p>
          <a:p>
            <a:pPr marL="285750" indent="-285750">
              <a:buFont typeface="Wingdings" pitchFamily="2" charset="2"/>
              <a:buChar char="Ø"/>
              <a:defRPr/>
            </a:pPr>
            <a:r>
              <a:rPr lang="it-IT" u="none" dirty="0">
                <a:latin typeface="Calibri" panose="020F0502020204030204" pitchFamily="34" charset="0"/>
                <a:cs typeface="Calibri" panose="020F0502020204030204" pitchFamily="34" charset="0"/>
              </a:rPr>
              <a:t>2 punti per almeno 24 crediti riconosciuti</a:t>
            </a:r>
          </a:p>
          <a:p>
            <a:pPr>
              <a:defRPr/>
            </a:pPr>
            <a:endParaRPr lang="it-IT" u="none" dirty="0">
              <a:latin typeface="Calibri" panose="020F0502020204030204" pitchFamily="34" charset="0"/>
              <a:cs typeface="Calibri" panose="020F0502020204030204" pitchFamily="34" charset="0"/>
            </a:endParaRPr>
          </a:p>
          <a:p>
            <a:pPr>
              <a:defRPr/>
            </a:pPr>
            <a:r>
              <a:rPr lang="it-IT" b="1" u="none" dirty="0">
                <a:latin typeface="Calibri" panose="020F0502020204030204" pitchFamily="34" charset="0"/>
                <a:cs typeface="Calibri" panose="020F0502020204030204" pitchFamily="34" charset="0"/>
              </a:rPr>
              <a:t>ATTENZIONE</a:t>
            </a:r>
            <a:r>
              <a:rPr lang="it-IT" u="none" dirty="0">
                <a:latin typeface="Calibri" panose="020F0502020204030204" pitchFamily="34" charset="0"/>
                <a:cs typeface="Calibri" panose="020F0502020204030204" pitchFamily="34" charset="0"/>
              </a:rPr>
              <a:t>: si fa riferimento ai </a:t>
            </a:r>
            <a:r>
              <a:rPr lang="it-IT" b="1" u="none" dirty="0">
                <a:latin typeface="Calibri" panose="020F0502020204030204" pitchFamily="34" charset="0"/>
                <a:cs typeface="Calibri" panose="020F0502020204030204" pitchFamily="34" charset="0"/>
              </a:rPr>
              <a:t>crediti riconosciuti </a:t>
            </a:r>
            <a:r>
              <a:rPr lang="it-IT" u="none" dirty="0">
                <a:latin typeface="Calibri" panose="020F0502020204030204" pitchFamily="34" charset="0"/>
                <a:cs typeface="Calibri" panose="020F0502020204030204" pitchFamily="34" charset="0"/>
              </a:rPr>
              <a:t>e non quelli sostenuti.</a:t>
            </a:r>
          </a:p>
          <a:p>
            <a:pPr>
              <a:defRPr/>
            </a:pPr>
            <a:endParaRPr lang="it-IT" dirty="0"/>
          </a:p>
          <a:p>
            <a:pPr>
              <a:defRPr/>
            </a:pPr>
            <a:endParaRPr lang="it-IT" dirty="0"/>
          </a:p>
          <a:p>
            <a:pPr>
              <a:defRPr/>
            </a:pPr>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1" name="Rectangle 7">
            <a:extLst>
              <a:ext uri="{FF2B5EF4-FFF2-40B4-BE49-F238E27FC236}">
                <a16:creationId xmlns:a16="http://schemas.microsoft.com/office/drawing/2014/main" id="{DF4481B0-2125-4CC0-D83B-0B4810D295E0}"/>
              </a:ext>
            </a:extLst>
          </p:cNvPr>
          <p:cNvSpPr>
            <a:spLocks noChangeArrowheads="1"/>
          </p:cNvSpPr>
          <p:nvPr/>
        </p:nvSpPr>
        <p:spPr bwMode="auto">
          <a:xfrm>
            <a:off x="179388" y="1219200"/>
            <a:ext cx="8713787" cy="508952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fontAlgn="base">
              <a:spcBef>
                <a:spcPct val="20000"/>
              </a:spcBef>
              <a:spcAft>
                <a:spcPct val="0"/>
              </a:spcAft>
              <a:buChar char="»"/>
              <a:defRPr sz="2000">
                <a:solidFill>
                  <a:schemeClr val="tx1"/>
                </a:solidFill>
                <a:latin typeface="Arial" charset="0"/>
              </a:defRPr>
            </a:lvl6pPr>
            <a:lvl7pPr marL="2971800" indent="-228600" fontAlgn="base">
              <a:spcBef>
                <a:spcPct val="20000"/>
              </a:spcBef>
              <a:spcAft>
                <a:spcPct val="0"/>
              </a:spcAft>
              <a:buChar char="»"/>
              <a:defRPr sz="2000">
                <a:solidFill>
                  <a:schemeClr val="tx1"/>
                </a:solidFill>
                <a:latin typeface="Arial" charset="0"/>
              </a:defRPr>
            </a:lvl7pPr>
            <a:lvl8pPr marL="3429000" indent="-228600" fontAlgn="base">
              <a:spcBef>
                <a:spcPct val="20000"/>
              </a:spcBef>
              <a:spcAft>
                <a:spcPct val="0"/>
              </a:spcAft>
              <a:buChar char="»"/>
              <a:defRPr sz="2000">
                <a:solidFill>
                  <a:schemeClr val="tx1"/>
                </a:solidFill>
                <a:latin typeface="Arial" charset="0"/>
              </a:defRPr>
            </a:lvl8pPr>
            <a:lvl9pPr marL="3886200" indent="-228600" fontAlgn="base">
              <a:spcBef>
                <a:spcPct val="20000"/>
              </a:spcBef>
              <a:spcAft>
                <a:spcPct val="0"/>
              </a:spcAft>
              <a:buChar char="»"/>
              <a:defRPr sz="2000">
                <a:solidFill>
                  <a:schemeClr val="tx1"/>
                </a:solidFill>
                <a:latin typeface="Arial" charset="0"/>
              </a:defRPr>
            </a:lvl9pPr>
          </a:lstStyle>
          <a:p>
            <a:pPr marL="0" indent="0" algn="ctr" eaLnBrk="1" hangingPunct="1">
              <a:spcBef>
                <a:spcPts val="0"/>
              </a:spcBef>
              <a:buFontTx/>
              <a:buNone/>
              <a:defRPr/>
            </a:pPr>
            <a:r>
              <a:rPr lang="it-IT" sz="1800" u="none" dirty="0">
                <a:latin typeface="Calibri" panose="020F0502020204030204" pitchFamily="34" charset="0"/>
              </a:rPr>
              <a:t>È possibile inserire in learning agreement anche la singola disciplina di un corso integrato. </a:t>
            </a:r>
          </a:p>
          <a:p>
            <a:pPr marL="0" indent="0" algn="ctr" eaLnBrk="1" hangingPunct="1">
              <a:spcBef>
                <a:spcPts val="0"/>
              </a:spcBef>
              <a:buFontTx/>
              <a:buNone/>
              <a:defRPr/>
            </a:pPr>
            <a:r>
              <a:rPr lang="it-IT" sz="1800" u="none" dirty="0">
                <a:latin typeface="Calibri" panose="020F0502020204030204" pitchFamily="34" charset="0"/>
              </a:rPr>
              <a:t>Il voto della disciplina sostenuta in Erasmus verrà sempre conservato dopo il rientro, </a:t>
            </a:r>
          </a:p>
          <a:p>
            <a:pPr marL="0" indent="0" algn="ctr" eaLnBrk="1" hangingPunct="1">
              <a:spcBef>
                <a:spcPts val="0"/>
              </a:spcBef>
              <a:buFontTx/>
              <a:buNone/>
              <a:defRPr/>
            </a:pPr>
            <a:r>
              <a:rPr lang="it-IT" sz="1800" dirty="0">
                <a:latin typeface="Calibri" panose="020F0502020204030204" pitchFamily="34" charset="0"/>
              </a:rPr>
              <a:t>ma non cambia l’organizzazione del calendario degli esami</a:t>
            </a:r>
            <a:r>
              <a:rPr lang="it-IT" sz="1800" u="none" dirty="0">
                <a:latin typeface="Calibri" panose="020F0502020204030204" pitchFamily="34" charset="0"/>
              </a:rPr>
              <a:t>.</a:t>
            </a:r>
          </a:p>
          <a:p>
            <a:pPr marL="0" indent="0" algn="ctr" eaLnBrk="1" hangingPunct="1">
              <a:spcBef>
                <a:spcPts val="0"/>
              </a:spcBef>
              <a:buFontTx/>
              <a:buNone/>
              <a:defRPr/>
            </a:pPr>
            <a:endParaRPr lang="it-IT" sz="1000" u="none" dirty="0">
              <a:latin typeface="Calibri" panose="020F0502020204030204" pitchFamily="34" charset="0"/>
            </a:endParaRPr>
          </a:p>
          <a:p>
            <a:pPr marL="0" indent="0" eaLnBrk="1" hangingPunct="1">
              <a:spcBef>
                <a:spcPts val="0"/>
              </a:spcBef>
              <a:buFontTx/>
              <a:buNone/>
              <a:defRPr/>
            </a:pPr>
            <a:r>
              <a:rPr lang="it-IT" sz="1600" u="none" dirty="0">
                <a:latin typeface="Calibri" panose="020F0502020204030204" pitchFamily="34" charset="0"/>
              </a:rPr>
              <a:t>Esempio:</a:t>
            </a:r>
          </a:p>
          <a:p>
            <a:pPr marL="0" indent="0" eaLnBrk="1" hangingPunct="1">
              <a:spcBef>
                <a:spcPts val="0"/>
              </a:spcBef>
              <a:buFontTx/>
              <a:buNone/>
              <a:defRPr/>
            </a:pPr>
            <a:r>
              <a:rPr lang="it-IT" sz="1600" u="none" dirty="0">
                <a:latin typeface="Calibri" panose="020F0502020204030204" pitchFamily="34" charset="0"/>
              </a:rPr>
              <a:t>Strategia e management internazionale (C.I.):</a:t>
            </a:r>
            <a:br>
              <a:rPr lang="it-IT" sz="1600" u="none" dirty="0">
                <a:latin typeface="Calibri" panose="020F0502020204030204" pitchFamily="34" charset="0"/>
              </a:rPr>
            </a:br>
            <a:endParaRPr lang="it-IT" sz="1600" u="none" dirty="0">
              <a:latin typeface="Calibri" panose="020F0502020204030204" pitchFamily="34" charset="0"/>
            </a:endParaRPr>
          </a:p>
          <a:p>
            <a:pPr eaLnBrk="1" hangingPunct="1">
              <a:spcBef>
                <a:spcPts val="0"/>
              </a:spcBef>
              <a:buFont typeface="+mj-lt"/>
              <a:buAutoNum type="alphaUcPeriod"/>
              <a:defRPr/>
            </a:pPr>
            <a:r>
              <a:rPr lang="en-GB" sz="1600" u="none" dirty="0">
                <a:latin typeface="Calibri" panose="020F0502020204030204" pitchFamily="34" charset="0"/>
              </a:rPr>
              <a:t>Management e marketing </a:t>
            </a:r>
            <a:r>
              <a:rPr lang="en-GB" sz="1600" u="none" dirty="0" err="1">
                <a:latin typeface="Calibri" panose="020F0502020204030204" pitchFamily="34" charset="0"/>
              </a:rPr>
              <a:t>internazionale</a:t>
            </a:r>
            <a:r>
              <a:rPr lang="en-GB" sz="1600" u="none" dirty="0">
                <a:latin typeface="Calibri" panose="020F0502020204030204" pitchFamily="34" charset="0"/>
              </a:rPr>
              <a:t> – 6 ECTS:  </a:t>
            </a:r>
            <a:r>
              <a:rPr lang="en-GB" sz="1600" u="none" dirty="0" err="1">
                <a:latin typeface="Calibri" panose="020F0502020204030204" pitchFamily="34" charset="0"/>
              </a:rPr>
              <a:t>superato</a:t>
            </a:r>
            <a:r>
              <a:rPr lang="en-GB" sz="1600" u="none" dirty="0">
                <a:latin typeface="Calibri" panose="020F0502020204030204" pitchFamily="34" charset="0"/>
              </a:rPr>
              <a:t> e </a:t>
            </a:r>
            <a:r>
              <a:rPr lang="en-GB" sz="1600" u="none" dirty="0" err="1">
                <a:latin typeface="Calibri" panose="020F0502020204030204" pitchFamily="34" charset="0"/>
              </a:rPr>
              <a:t>riconosciuto</a:t>
            </a:r>
            <a:r>
              <a:rPr lang="en-GB" sz="1600" u="none" dirty="0">
                <a:latin typeface="Calibri" panose="020F0502020204030204" pitchFamily="34" charset="0"/>
              </a:rPr>
              <a:t> in Erasmus;</a:t>
            </a:r>
          </a:p>
          <a:p>
            <a:pPr eaLnBrk="1" hangingPunct="1">
              <a:spcBef>
                <a:spcPts val="0"/>
              </a:spcBef>
              <a:buFont typeface="+mj-lt"/>
              <a:buAutoNum type="alphaUcPeriod"/>
              <a:defRPr/>
            </a:pPr>
            <a:r>
              <a:rPr lang="en-GB" sz="1600" u="none" dirty="0" err="1">
                <a:latin typeface="Calibri" panose="020F0502020204030204" pitchFamily="34" charset="0"/>
              </a:rPr>
              <a:t>Laboratorio</a:t>
            </a:r>
            <a:r>
              <a:rPr lang="en-GB" sz="1600" u="none" dirty="0">
                <a:latin typeface="Calibri" panose="020F0502020204030204" pitchFamily="34" charset="0"/>
              </a:rPr>
              <a:t> di </a:t>
            </a:r>
            <a:r>
              <a:rPr lang="en-GB" sz="1600" u="none" dirty="0" err="1">
                <a:latin typeface="Calibri" panose="020F0502020204030204" pitchFamily="34" charset="0"/>
              </a:rPr>
              <a:t>analisi</a:t>
            </a:r>
            <a:r>
              <a:rPr lang="en-GB" sz="1600" u="none" dirty="0">
                <a:latin typeface="Calibri" panose="020F0502020204030204" pitchFamily="34" charset="0"/>
              </a:rPr>
              <a:t> </a:t>
            </a:r>
            <a:r>
              <a:rPr lang="en-GB" sz="1600" u="none" dirty="0" err="1">
                <a:latin typeface="Calibri" panose="020F0502020204030204" pitchFamily="34" charset="0"/>
              </a:rPr>
              <a:t>strategica</a:t>
            </a:r>
            <a:r>
              <a:rPr lang="en-GB" sz="1600" u="none" dirty="0">
                <a:latin typeface="Calibri" panose="020F0502020204030204" pitchFamily="34" charset="0"/>
              </a:rPr>
              <a:t> – 3 ECTS: non </a:t>
            </a:r>
            <a:r>
              <a:rPr lang="en-GB" sz="1600" u="none" dirty="0" err="1">
                <a:latin typeface="Calibri" panose="020F0502020204030204" pitchFamily="34" charset="0"/>
              </a:rPr>
              <a:t>inserito</a:t>
            </a:r>
            <a:r>
              <a:rPr lang="en-GB" sz="1600" u="none" dirty="0">
                <a:latin typeface="Calibri" panose="020F0502020204030204" pitchFamily="34" charset="0"/>
              </a:rPr>
              <a:t> in learning agreement </a:t>
            </a:r>
            <a:r>
              <a:rPr lang="en-GB" sz="1600" u="none" dirty="0">
                <a:latin typeface="Calibri" panose="020F0502020204030204" pitchFamily="34" charset="0"/>
                <a:sym typeface="Wingdings" panose="05000000000000000000" pitchFamily="2" charset="2"/>
              </a:rPr>
              <a:t> da </a:t>
            </a:r>
            <a:r>
              <a:rPr lang="en-GB" sz="1600" u="none" dirty="0" err="1">
                <a:latin typeface="Calibri" panose="020F0502020204030204" pitchFamily="34" charset="0"/>
                <a:sym typeface="Wingdings" panose="05000000000000000000" pitchFamily="2" charset="2"/>
              </a:rPr>
              <a:t>sostenere</a:t>
            </a:r>
            <a:r>
              <a:rPr lang="en-GB" sz="1600" u="none" dirty="0">
                <a:latin typeface="Calibri" panose="020F0502020204030204" pitchFamily="34" charset="0"/>
                <a:sym typeface="Wingdings" panose="05000000000000000000" pitchFamily="2" charset="2"/>
              </a:rPr>
              <a:t> in Italia al </a:t>
            </a:r>
            <a:r>
              <a:rPr lang="en-GB" sz="1600" u="none" dirty="0" err="1">
                <a:latin typeface="Calibri" panose="020F0502020204030204" pitchFamily="34" charset="0"/>
                <a:sym typeface="Wingdings" panose="05000000000000000000" pitchFamily="2" charset="2"/>
              </a:rPr>
              <a:t>rientro</a:t>
            </a:r>
            <a:r>
              <a:rPr lang="en-GB" sz="1600" u="none" dirty="0">
                <a:latin typeface="Calibri" panose="020F0502020204030204" pitchFamily="34" charset="0"/>
                <a:sym typeface="Wingdings" panose="05000000000000000000" pitchFamily="2" charset="2"/>
              </a:rPr>
              <a:t>.</a:t>
            </a:r>
            <a:endParaRPr lang="it-IT" sz="1600" u="none" dirty="0">
              <a:latin typeface="Calibri" panose="020F0502020204030204" pitchFamily="34" charset="0"/>
            </a:endParaRPr>
          </a:p>
          <a:p>
            <a:pPr marL="0" indent="0" algn="ctr" eaLnBrk="1" hangingPunct="1">
              <a:spcBef>
                <a:spcPts val="0"/>
              </a:spcBef>
              <a:buFontTx/>
              <a:buNone/>
              <a:defRPr/>
            </a:pPr>
            <a:endParaRPr lang="it-IT" sz="1000" u="none" dirty="0">
              <a:latin typeface="Calibri" panose="020F0502020204030204" pitchFamily="34" charset="0"/>
            </a:endParaRPr>
          </a:p>
          <a:p>
            <a:pPr marL="0" indent="0" eaLnBrk="1" hangingPunct="1">
              <a:spcBef>
                <a:spcPts val="0"/>
              </a:spcBef>
              <a:buFontTx/>
              <a:buNone/>
              <a:defRPr/>
            </a:pPr>
            <a:r>
              <a:rPr lang="it-IT" sz="1600" u="none" dirty="0">
                <a:latin typeface="Calibri" panose="020F0502020204030204" pitchFamily="34" charset="0"/>
              </a:rPr>
              <a:t>Dopo il riconoscimento della disciplina sostenuta all’estero (A), lo studente troverà in piano di studi il corso integrato – ad es. Strategia e management internazionale (C.I.) per i soli crediti da sostenere in Italia (3 </a:t>
            </a:r>
            <a:r>
              <a:rPr lang="it-IT" sz="1600" u="none" dirty="0" err="1">
                <a:latin typeface="Calibri" panose="020F0502020204030204" pitchFamily="34" charset="0"/>
              </a:rPr>
              <a:t>cfu</a:t>
            </a:r>
            <a:r>
              <a:rPr lang="it-IT" sz="1600" u="none" dirty="0">
                <a:latin typeface="Calibri" panose="020F0502020204030204" pitchFamily="34" charset="0"/>
              </a:rPr>
              <a:t>) e lo potrà verificare direttamente su </a:t>
            </a:r>
            <a:r>
              <a:rPr lang="it-IT" sz="1600" u="none" dirty="0" err="1">
                <a:latin typeface="Calibri" panose="020F0502020204030204" pitchFamily="34" charset="0"/>
              </a:rPr>
              <a:t>AlmaEsami</a:t>
            </a:r>
            <a:r>
              <a:rPr lang="it-IT" sz="1600" u="none" dirty="0">
                <a:latin typeface="Calibri" panose="020F0502020204030204" pitchFamily="34" charset="0"/>
              </a:rPr>
              <a:t>.</a:t>
            </a:r>
          </a:p>
          <a:p>
            <a:pPr marL="0" indent="0" eaLnBrk="1" hangingPunct="1">
              <a:spcBef>
                <a:spcPts val="0"/>
              </a:spcBef>
              <a:buFontTx/>
              <a:buNone/>
              <a:defRPr/>
            </a:pPr>
            <a:r>
              <a:rPr lang="it-IT" sz="1600" u="none" dirty="0">
                <a:latin typeface="Calibri" panose="020F0502020204030204" pitchFamily="34" charset="0"/>
              </a:rPr>
              <a:t>Dopo aver superato anche la disciplina restante in Italia, non sarà necessario effettuare una media, ma potrà chiedere al docente di verbalizzare il voto del corso integrato facendo riferimento alla sola disciplina sostenuta in Italia in quanto il corso integrato si riferisce ora solo a tale disciplina (per i relativi crediti).</a:t>
            </a:r>
          </a:p>
          <a:p>
            <a:pPr marL="0" indent="0" eaLnBrk="1" hangingPunct="1">
              <a:spcBef>
                <a:spcPts val="0"/>
              </a:spcBef>
              <a:buFontTx/>
              <a:buNone/>
              <a:defRPr/>
            </a:pPr>
            <a:r>
              <a:rPr lang="it-IT" sz="1600" u="none" dirty="0">
                <a:latin typeface="Calibri" panose="020F0502020204030204" pitchFamily="34" charset="0"/>
              </a:rPr>
              <a:t>Solo dopo che anche la disciplina sostenuta in Italia risulterà verbalizzata, lo studente potrà visualizzare la verbalizzazione ed i voti di entrambe le discipline su studenti online – certificati e autocertificazioni.</a:t>
            </a:r>
            <a:endParaRPr lang="it-IT" sz="2000" u="none" dirty="0">
              <a:latin typeface="Calibri" panose="020F0502020204030204" pitchFamily="34" charset="0"/>
            </a:endParaRPr>
          </a:p>
          <a:p>
            <a:pPr marL="0" indent="0" eaLnBrk="1" hangingPunct="1">
              <a:buFontTx/>
              <a:buNone/>
              <a:defRPr/>
            </a:pPr>
            <a:endParaRPr lang="it-IT" altLang="it-IT" sz="2000" u="none" dirty="0">
              <a:latin typeface="Calibri" panose="020F0502020204030204" pitchFamily="34" charset="0"/>
            </a:endParaRPr>
          </a:p>
        </p:txBody>
      </p:sp>
      <p:sp>
        <p:nvSpPr>
          <p:cNvPr id="4" name="Text Box 14">
            <a:extLst>
              <a:ext uri="{FF2B5EF4-FFF2-40B4-BE49-F238E27FC236}">
                <a16:creationId xmlns:a16="http://schemas.microsoft.com/office/drawing/2014/main" id="{C23F6F1E-287A-CBD9-EAD4-17A5AEA04806}"/>
              </a:ext>
            </a:extLst>
          </p:cNvPr>
          <p:cNvSpPr txBox="1">
            <a:spLocks noChangeArrowheads="1"/>
          </p:cNvSpPr>
          <p:nvPr/>
        </p:nvSpPr>
        <p:spPr bwMode="auto">
          <a:xfrm>
            <a:off x="1331913" y="214313"/>
            <a:ext cx="7056437" cy="954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NOTE PER LA COMPILAZIONE DEL L.A.:</a:t>
            </a:r>
          </a:p>
          <a:p>
            <a:pPr algn="ct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CORSI INTEGRATI</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91908CBB-B81B-2EE0-1C38-110D0B9E7050}"/>
              </a:ext>
            </a:extLst>
          </p:cNvPr>
          <p:cNvSpPr>
            <a:spLocks noChangeArrowheads="1"/>
          </p:cNvSpPr>
          <p:nvPr/>
        </p:nvSpPr>
        <p:spPr bwMode="auto">
          <a:xfrm>
            <a:off x="611188" y="1219200"/>
            <a:ext cx="8064500" cy="4114800"/>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algn="ctr" eaLnBrk="1" hangingPunct="1">
              <a:spcBef>
                <a:spcPct val="20000"/>
              </a:spcBef>
            </a:pPr>
            <a:endParaRPr lang="it-IT" altLang="en-US" sz="2000" u="none">
              <a:latin typeface="Calibri" panose="020F0502020204030204" pitchFamily="34" charset="0"/>
            </a:endParaRPr>
          </a:p>
          <a:p>
            <a:pPr algn="ctr" eaLnBrk="1" hangingPunct="1">
              <a:spcBef>
                <a:spcPct val="20000"/>
              </a:spcBef>
            </a:pPr>
            <a:endParaRPr lang="it-IT" altLang="en-US" sz="2000" u="none">
              <a:latin typeface="Calibri" panose="020F0502020204030204" pitchFamily="34" charset="0"/>
            </a:endParaRPr>
          </a:p>
          <a:p>
            <a:pPr eaLnBrk="1" hangingPunct="1">
              <a:spcBef>
                <a:spcPct val="20000"/>
              </a:spcBef>
            </a:pPr>
            <a:r>
              <a:rPr lang="it-IT" altLang="en-US" sz="2000" u="none">
                <a:latin typeface="Calibri" panose="020F0502020204030204" pitchFamily="34" charset="0"/>
              </a:rPr>
              <a:t>Solitamente non è possibile inserire in learning agreement </a:t>
            </a:r>
            <a:r>
              <a:rPr lang="it-IT" altLang="en-US" sz="2000" b="1" u="none">
                <a:latin typeface="Calibri" panose="020F0502020204030204" pitchFamily="34" charset="0"/>
              </a:rPr>
              <a:t>esami di diritto </a:t>
            </a:r>
            <a:r>
              <a:rPr lang="it-IT" altLang="en-US" sz="2000" u="none">
                <a:latin typeface="Calibri" panose="020F0502020204030204" pitchFamily="34" charset="0"/>
              </a:rPr>
              <a:t>che riguardano nello specifico la </a:t>
            </a:r>
            <a:r>
              <a:rPr lang="it-IT" altLang="en-US" sz="2000" b="1" u="none">
                <a:latin typeface="Calibri" panose="020F0502020204030204" pitchFamily="34" charset="0"/>
              </a:rPr>
              <a:t>legislazione italiana </a:t>
            </a:r>
            <a:r>
              <a:rPr lang="it-IT" altLang="en-US" sz="2000" u="none">
                <a:latin typeface="Calibri" panose="020F0502020204030204" pitchFamily="34" charset="0"/>
              </a:rPr>
              <a:t>in quanto gli esami sostenuti all’estero differiscono per contenuto da quelli in piano di studi, facendo riferimento ad una legislazione nazionale differente.</a:t>
            </a:r>
          </a:p>
          <a:p>
            <a:pPr algn="ctr" eaLnBrk="1" hangingPunct="1">
              <a:spcBef>
                <a:spcPct val="20000"/>
              </a:spcBef>
            </a:pPr>
            <a:endParaRPr lang="it-IT" altLang="en-US" sz="2000" u="none">
              <a:latin typeface="Calibri" panose="020F0502020204030204" pitchFamily="34" charset="0"/>
            </a:endParaRPr>
          </a:p>
          <a:p>
            <a:pPr eaLnBrk="1" hangingPunct="1">
              <a:spcBef>
                <a:spcPct val="20000"/>
              </a:spcBef>
            </a:pPr>
            <a:r>
              <a:rPr lang="it-IT" altLang="en-US" sz="2000" u="none">
                <a:latin typeface="Calibri" panose="020F0502020204030204" pitchFamily="34" charset="0"/>
              </a:rPr>
              <a:t>Costituiscono un’eccezione i </a:t>
            </a:r>
            <a:r>
              <a:rPr lang="it-IT" altLang="en-US" sz="2000" b="1" u="none">
                <a:latin typeface="Calibri" panose="020F0502020204030204" pitchFamily="34" charset="0"/>
              </a:rPr>
              <a:t>corsi di diritto comparato o internazionale.</a:t>
            </a:r>
          </a:p>
          <a:p>
            <a:pPr algn="ctr" eaLnBrk="1" hangingPunct="1">
              <a:spcBef>
                <a:spcPct val="20000"/>
              </a:spcBef>
            </a:pPr>
            <a:endParaRPr lang="it-IT" altLang="it-IT" sz="2000" u="none">
              <a:latin typeface="Calibri" panose="020F0502020204030204" pitchFamily="34" charset="0"/>
            </a:endParaRPr>
          </a:p>
        </p:txBody>
      </p:sp>
      <p:sp>
        <p:nvSpPr>
          <p:cNvPr id="6" name="Text Box 14">
            <a:extLst>
              <a:ext uri="{FF2B5EF4-FFF2-40B4-BE49-F238E27FC236}">
                <a16:creationId xmlns:a16="http://schemas.microsoft.com/office/drawing/2014/main" id="{C486BBC1-5413-5DE3-A92E-9B960F5C83A0}"/>
              </a:ext>
            </a:extLst>
          </p:cNvPr>
          <p:cNvSpPr txBox="1">
            <a:spLocks noChangeArrowheads="1"/>
          </p:cNvSpPr>
          <p:nvPr/>
        </p:nvSpPr>
        <p:spPr bwMode="auto">
          <a:xfrm>
            <a:off x="1331913" y="214313"/>
            <a:ext cx="7056437" cy="954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NOTE PER LA COMPILAZIONE DEL L.A.:</a:t>
            </a:r>
          </a:p>
          <a:p>
            <a:pPr algn="ct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ESAMI DI DIRITTO</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1" name="Rectangle 7">
            <a:extLst>
              <a:ext uri="{FF2B5EF4-FFF2-40B4-BE49-F238E27FC236}">
                <a16:creationId xmlns:a16="http://schemas.microsoft.com/office/drawing/2014/main" id="{BCB37D68-0F54-EE1D-05DE-AF569535D43C}"/>
              </a:ext>
            </a:extLst>
          </p:cNvPr>
          <p:cNvSpPr>
            <a:spLocks noChangeArrowheads="1"/>
          </p:cNvSpPr>
          <p:nvPr/>
        </p:nvSpPr>
        <p:spPr bwMode="auto">
          <a:xfrm>
            <a:off x="152400" y="1219200"/>
            <a:ext cx="8753475" cy="5018088"/>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fontAlgn="base">
              <a:spcBef>
                <a:spcPct val="20000"/>
              </a:spcBef>
              <a:spcAft>
                <a:spcPct val="0"/>
              </a:spcAft>
              <a:buChar char="»"/>
              <a:defRPr sz="2000">
                <a:solidFill>
                  <a:schemeClr val="tx1"/>
                </a:solidFill>
                <a:latin typeface="Arial" charset="0"/>
              </a:defRPr>
            </a:lvl6pPr>
            <a:lvl7pPr marL="2971800" indent="-228600" fontAlgn="base">
              <a:spcBef>
                <a:spcPct val="20000"/>
              </a:spcBef>
              <a:spcAft>
                <a:spcPct val="0"/>
              </a:spcAft>
              <a:buChar char="»"/>
              <a:defRPr sz="2000">
                <a:solidFill>
                  <a:schemeClr val="tx1"/>
                </a:solidFill>
                <a:latin typeface="Arial" charset="0"/>
              </a:defRPr>
            </a:lvl7pPr>
            <a:lvl8pPr marL="3429000" indent="-228600" fontAlgn="base">
              <a:spcBef>
                <a:spcPct val="20000"/>
              </a:spcBef>
              <a:spcAft>
                <a:spcPct val="0"/>
              </a:spcAft>
              <a:buChar char="»"/>
              <a:defRPr sz="2000">
                <a:solidFill>
                  <a:schemeClr val="tx1"/>
                </a:solidFill>
                <a:latin typeface="Arial" charset="0"/>
              </a:defRPr>
            </a:lvl8pPr>
            <a:lvl9pPr marL="3886200" indent="-228600" fontAlgn="base">
              <a:spcBef>
                <a:spcPct val="20000"/>
              </a:spcBef>
              <a:spcAft>
                <a:spcPct val="0"/>
              </a:spcAft>
              <a:buChar char="»"/>
              <a:defRPr sz="2000">
                <a:solidFill>
                  <a:schemeClr val="tx1"/>
                </a:solidFill>
                <a:latin typeface="Arial" charset="0"/>
              </a:defRPr>
            </a:lvl9pPr>
          </a:lstStyle>
          <a:p>
            <a:pPr marL="0" indent="0" algn="ctr" eaLnBrk="1" hangingPunct="1">
              <a:buFontTx/>
              <a:buNone/>
              <a:defRPr/>
            </a:pPr>
            <a:endParaRPr lang="it-IT" sz="2000" u="none" dirty="0">
              <a:latin typeface="Calibri" panose="020F0502020204030204" pitchFamily="34" charset="0"/>
            </a:endParaRPr>
          </a:p>
          <a:p>
            <a:pPr marL="0" indent="0" algn="ctr" eaLnBrk="1" hangingPunct="1">
              <a:buFontTx/>
              <a:buNone/>
              <a:defRPr/>
            </a:pPr>
            <a:endParaRPr lang="it-IT" sz="2000" u="none" dirty="0">
              <a:latin typeface="Calibri" panose="020F0502020204030204" pitchFamily="34" charset="0"/>
            </a:endParaRPr>
          </a:p>
          <a:p>
            <a:pPr marL="0" indent="0" algn="ctr" eaLnBrk="1" hangingPunct="1">
              <a:buFontTx/>
              <a:buNone/>
              <a:defRPr/>
            </a:pPr>
            <a:endParaRPr lang="it-IT" sz="2000" u="none" dirty="0">
              <a:latin typeface="Calibri" panose="020F0502020204030204" pitchFamily="34" charset="0"/>
            </a:endParaRPr>
          </a:p>
          <a:p>
            <a:pPr marL="0" indent="0" algn="ctr" eaLnBrk="1" hangingPunct="1">
              <a:buFontTx/>
              <a:buNone/>
              <a:defRPr/>
            </a:pPr>
            <a:endParaRPr lang="it-IT" sz="2000" u="none" dirty="0">
              <a:latin typeface="Calibri" panose="020F0502020204030204" pitchFamily="34" charset="0"/>
            </a:endParaRPr>
          </a:p>
          <a:p>
            <a:pPr marL="0" indent="0" eaLnBrk="1" hangingPunct="1">
              <a:buFontTx/>
              <a:buNone/>
              <a:defRPr/>
            </a:pPr>
            <a:r>
              <a:rPr lang="it-IT" sz="2000" u="none" dirty="0">
                <a:latin typeface="Calibri" panose="020F0502020204030204" pitchFamily="34" charset="0"/>
              </a:rPr>
              <a:t>Gli studenti in doppio diploma, avendo un piano di studi già determinato dall’accordo con la sede straniera, devono presentare il proprio learning agreement creandolo come da indicazione nella pagina del sito web nella sezione dei Double Degree.</a:t>
            </a:r>
          </a:p>
          <a:p>
            <a:pPr marL="0" indent="0" eaLnBrk="1" hangingPunct="1">
              <a:buNone/>
              <a:defRPr/>
            </a:pPr>
            <a:endParaRPr lang="it-IT" sz="2000" u="none" dirty="0">
              <a:latin typeface="Calibri" panose="020F0502020204030204" pitchFamily="34" charset="0"/>
              <a:sym typeface="Wingdings" panose="05000000000000000000" pitchFamily="2" charset="2"/>
            </a:endParaRPr>
          </a:p>
        </p:txBody>
      </p:sp>
      <p:sp>
        <p:nvSpPr>
          <p:cNvPr id="4" name="Text Box 14">
            <a:extLst>
              <a:ext uri="{FF2B5EF4-FFF2-40B4-BE49-F238E27FC236}">
                <a16:creationId xmlns:a16="http://schemas.microsoft.com/office/drawing/2014/main" id="{22731371-B4F4-C98D-CEAA-1CA2E666ED8D}"/>
              </a:ext>
            </a:extLst>
          </p:cNvPr>
          <p:cNvSpPr txBox="1">
            <a:spLocks noChangeArrowheads="1"/>
          </p:cNvSpPr>
          <p:nvPr/>
        </p:nvSpPr>
        <p:spPr bwMode="auto">
          <a:xfrm>
            <a:off x="684213" y="549275"/>
            <a:ext cx="7848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Info per studenti DD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51B1A00C-E544-3280-85AC-0ADDC076F6D7}"/>
              </a:ext>
            </a:extLst>
          </p:cNvPr>
          <p:cNvSpPr>
            <a:spLocks noChangeArrowheads="1"/>
          </p:cNvSpPr>
          <p:nvPr/>
        </p:nvSpPr>
        <p:spPr bwMode="auto">
          <a:xfrm>
            <a:off x="755650" y="1219200"/>
            <a:ext cx="7848600" cy="4114800"/>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eaLnBrk="1" hangingPunct="1">
              <a:spcBef>
                <a:spcPct val="20000"/>
              </a:spcBef>
            </a:pPr>
            <a:endParaRPr lang="it-IT" altLang="en-US" sz="2000" u="none">
              <a:latin typeface="Calibri" panose="020F0502020204030204" pitchFamily="34" charset="0"/>
            </a:endParaRPr>
          </a:p>
          <a:p>
            <a:pPr eaLnBrk="1" hangingPunct="1">
              <a:spcBef>
                <a:spcPct val="20000"/>
              </a:spcBef>
            </a:pPr>
            <a:r>
              <a:rPr lang="it-IT" altLang="en-US" sz="2000" u="none">
                <a:latin typeface="Calibri" panose="020F0502020204030204" pitchFamily="34" charset="0"/>
              </a:rPr>
              <a:t>Negli scambi OVERSEAS, generalmente </a:t>
            </a:r>
            <a:r>
              <a:rPr lang="it-IT" altLang="en-US" sz="2000" b="1" u="none">
                <a:latin typeface="Calibri" panose="020F0502020204030204" pitchFamily="34" charset="0"/>
              </a:rPr>
              <a:t>non sono indicati i crediti</a:t>
            </a:r>
            <a:r>
              <a:rPr lang="it-IT" altLang="en-US" sz="2000" u="none">
                <a:latin typeface="Calibri" panose="020F0502020204030204" pitchFamily="34" charset="0"/>
              </a:rPr>
              <a:t> dei corsi presso la sede straniera in termini di ECTS.</a:t>
            </a:r>
          </a:p>
          <a:p>
            <a:pPr eaLnBrk="1" hangingPunct="1">
              <a:spcBef>
                <a:spcPct val="20000"/>
              </a:spcBef>
            </a:pPr>
            <a:br>
              <a:rPr lang="it-IT" altLang="en-US" sz="2000" u="none">
                <a:latin typeface="Calibri" panose="020F0502020204030204" pitchFamily="34" charset="0"/>
              </a:rPr>
            </a:br>
            <a:r>
              <a:rPr lang="it-IT" altLang="en-US" sz="2000" u="none">
                <a:latin typeface="Calibri" panose="020F0502020204030204" pitchFamily="34" charset="0"/>
              </a:rPr>
              <a:t>Pertanto è necessario </a:t>
            </a:r>
            <a:r>
              <a:rPr lang="it-IT" altLang="en-US" sz="2000" b="1" u="none">
                <a:latin typeface="Calibri" panose="020F0502020204030204" pitchFamily="34" charset="0"/>
              </a:rPr>
              <a:t>ricercare una corrispondenza </a:t>
            </a:r>
            <a:r>
              <a:rPr lang="it-IT" altLang="en-US" sz="2000" u="none">
                <a:latin typeface="Calibri" panose="020F0502020204030204" pitchFamily="34" charset="0"/>
              </a:rPr>
              <a:t>tra crediti/corsi della sede straniera ed ECTS (che corrispondono ai crediti formativi).</a:t>
            </a:r>
          </a:p>
          <a:p>
            <a:pPr eaLnBrk="1" hangingPunct="1">
              <a:spcBef>
                <a:spcPct val="20000"/>
              </a:spcBef>
            </a:pPr>
            <a:br>
              <a:rPr lang="it-IT" altLang="en-US" sz="2000" u="none">
                <a:latin typeface="Calibri" panose="020F0502020204030204" pitchFamily="34" charset="0"/>
              </a:rPr>
            </a:br>
            <a:r>
              <a:rPr lang="it-IT" altLang="en-US" sz="2000" u="none">
                <a:latin typeface="Calibri" panose="020F0502020204030204" pitchFamily="34" charset="0"/>
              </a:rPr>
              <a:t>Se non disponibile, è necessario </a:t>
            </a:r>
            <a:r>
              <a:rPr lang="it-IT" altLang="en-US" sz="2000" b="1" u="none">
                <a:latin typeface="Calibri" panose="020F0502020204030204" pitchFamily="34" charset="0"/>
              </a:rPr>
              <a:t>ricercare informazioni sul numero di crediti</a:t>
            </a:r>
            <a:r>
              <a:rPr lang="it-IT" altLang="en-US" sz="2000" u="none">
                <a:latin typeface="Calibri" panose="020F0502020204030204" pitchFamily="34" charset="0"/>
              </a:rPr>
              <a:t> per anno presso la sede straniera oppure relativamente al numero di ore di lezione per corso in modo da poter </a:t>
            </a:r>
            <a:r>
              <a:rPr lang="it-IT" altLang="en-US" sz="2000" b="1" u="none">
                <a:latin typeface="Calibri" panose="020F0502020204030204" pitchFamily="34" charset="0"/>
              </a:rPr>
              <a:t>stabilire una relazione </a:t>
            </a:r>
            <a:r>
              <a:rPr lang="it-IT" altLang="en-US" sz="2000" u="none">
                <a:latin typeface="Calibri" panose="020F0502020204030204" pitchFamily="34" charset="0"/>
              </a:rPr>
              <a:t>con i crediti formativi per la creazione dei gruppi di corrispondenza. </a:t>
            </a:r>
          </a:p>
          <a:p>
            <a:pPr algn="ctr" eaLnBrk="1" hangingPunct="1">
              <a:spcBef>
                <a:spcPct val="20000"/>
              </a:spcBef>
            </a:pPr>
            <a:endParaRPr lang="it-IT" altLang="en-US" sz="2000" u="none">
              <a:solidFill>
                <a:srgbClr val="FF0000"/>
              </a:solidFill>
              <a:latin typeface="Calibri" panose="020F0502020204030204" pitchFamily="34" charset="0"/>
            </a:endParaRPr>
          </a:p>
        </p:txBody>
      </p:sp>
      <p:sp>
        <p:nvSpPr>
          <p:cNvPr id="7" name="Text Box 14">
            <a:extLst>
              <a:ext uri="{FF2B5EF4-FFF2-40B4-BE49-F238E27FC236}">
                <a16:creationId xmlns:a16="http://schemas.microsoft.com/office/drawing/2014/main" id="{6E56B6B5-DC82-EB48-25BA-B3E4A91BBAE2}"/>
              </a:ext>
            </a:extLst>
          </p:cNvPr>
          <p:cNvSpPr txBox="1">
            <a:spLocks noChangeArrowheads="1"/>
          </p:cNvSpPr>
          <p:nvPr/>
        </p:nvSpPr>
        <p:spPr bwMode="auto">
          <a:xfrm>
            <a:off x="755650" y="573088"/>
            <a:ext cx="7848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Info PER GLI STUDENTI OVERSEAS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25CE1304-9148-831B-82E3-EFAB038D73F3}"/>
              </a:ext>
            </a:extLst>
          </p:cNvPr>
          <p:cNvSpPr txBox="1"/>
          <p:nvPr/>
        </p:nvSpPr>
        <p:spPr>
          <a:xfrm>
            <a:off x="2070100" y="188913"/>
            <a:ext cx="5003800" cy="954087"/>
          </a:xfrm>
          <a:prstGeom prst="rect">
            <a:avLst/>
          </a:prstGeom>
          <a:noFill/>
        </p:spPr>
        <p:txBody>
          <a:bodyPr>
            <a:spAutoFit/>
          </a:bodyPr>
          <a:lstStyle/>
          <a:p>
            <a:pPr algn="ctr">
              <a:defRPr/>
            </a:pPr>
            <a:r>
              <a:rPr lang="it-IT" sz="2800" b="1" u="none" dirty="0">
                <a:solidFill>
                  <a:srgbClr val="FF0000"/>
                </a:solidFill>
                <a:effectLst>
                  <a:outerShdw blurRad="50800" dist="38100" dir="2700000" algn="tl" rotWithShape="0">
                    <a:prstClr val="black">
                      <a:alpha val="40000"/>
                    </a:prstClr>
                  </a:outerShdw>
                </a:effectLst>
                <a:latin typeface="Calibri" panose="020F0502020204030204" pitchFamily="34" charset="0"/>
                <a:cs typeface="Calibri" panose="020F0502020204030204" pitchFamily="34" charset="0"/>
              </a:rPr>
              <a:t>APPROVAZIONE PRELIMINARE DEL LEARNING AGREEMENT</a:t>
            </a:r>
          </a:p>
        </p:txBody>
      </p:sp>
      <p:sp>
        <p:nvSpPr>
          <p:cNvPr id="4" name="CasellaDiTesto 3">
            <a:extLst>
              <a:ext uri="{FF2B5EF4-FFF2-40B4-BE49-F238E27FC236}">
                <a16:creationId xmlns:a16="http://schemas.microsoft.com/office/drawing/2014/main" id="{91F36BC2-E459-27A5-64D2-5F3DC879127F}"/>
              </a:ext>
            </a:extLst>
          </p:cNvPr>
          <p:cNvSpPr txBox="1"/>
          <p:nvPr/>
        </p:nvSpPr>
        <p:spPr>
          <a:xfrm>
            <a:off x="539750" y="1628775"/>
            <a:ext cx="8208963" cy="3416320"/>
          </a:xfrm>
          <a:prstGeom prst="rect">
            <a:avLst/>
          </a:prstGeom>
          <a:noFill/>
        </p:spPr>
        <p:txBody>
          <a:bodyPr>
            <a:spAutoFit/>
          </a:bodyPr>
          <a:lstStyle/>
          <a:p>
            <a:pPr>
              <a:defRPr/>
            </a:pPr>
            <a:r>
              <a:rPr lang="it-IT" u="none" dirty="0">
                <a:latin typeface="Calibri" panose="020F0502020204030204" pitchFamily="34" charset="0"/>
                <a:cs typeface="Calibri" panose="020F0502020204030204" pitchFamily="34" charset="0"/>
              </a:rPr>
              <a:t>Per supporto nella predisposizione iniziale del learning agreement, è possibile contattare </a:t>
            </a:r>
            <a:r>
              <a:rPr lang="it-IT" u="none" dirty="0">
                <a:latin typeface="Calibri" panose="020F0502020204030204" pitchFamily="34" charset="0"/>
                <a:cs typeface="Calibri" panose="020F0502020204030204" pitchFamily="34" charset="0"/>
                <a:hlinkClick r:id="rId2"/>
              </a:rPr>
              <a:t>didatticaforli.em.international@unibo.it</a:t>
            </a:r>
            <a:endParaRPr lang="it-IT" u="none" dirty="0">
              <a:latin typeface="Calibri" panose="020F0502020204030204" pitchFamily="34" charset="0"/>
              <a:cs typeface="Calibri" panose="020F0502020204030204" pitchFamily="34" charset="0"/>
            </a:endParaRPr>
          </a:p>
          <a:p>
            <a:pPr>
              <a:defRPr/>
            </a:pPr>
            <a:endParaRPr lang="it-IT" u="none" dirty="0">
              <a:latin typeface="Calibri" panose="020F0502020204030204" pitchFamily="34" charset="0"/>
              <a:cs typeface="Calibri" panose="020F0502020204030204" pitchFamily="34" charset="0"/>
            </a:endParaRPr>
          </a:p>
          <a:p>
            <a:pPr>
              <a:defRPr/>
            </a:pPr>
            <a:r>
              <a:rPr lang="it-IT" u="none" dirty="0">
                <a:latin typeface="Calibri" panose="020F0502020204030204" pitchFamily="34" charset="0"/>
                <a:cs typeface="Calibri" panose="020F0502020204030204" pitchFamily="34" charset="0"/>
              </a:rPr>
              <a:t>Successivamente, prima di presentare ufficialmente il learning agreement, tutti gli studenti devono ottenere l’approvazione da parte delle tutor per l’internazionalizzazione.</a:t>
            </a:r>
          </a:p>
          <a:p>
            <a:pPr>
              <a:defRPr/>
            </a:pPr>
            <a:endParaRPr lang="it-IT" u="none" dirty="0">
              <a:latin typeface="Calibri" panose="020F0502020204030204" pitchFamily="34" charset="0"/>
              <a:cs typeface="Calibri" panose="020F0502020204030204" pitchFamily="34" charset="0"/>
            </a:endParaRPr>
          </a:p>
          <a:p>
            <a:pPr marL="285750" indent="-285750">
              <a:buFont typeface="Wingdings" pitchFamily="2" charset="2"/>
              <a:buChar char="Ø"/>
              <a:defRPr/>
            </a:pPr>
            <a:r>
              <a:rPr lang="it-IT" u="none" dirty="0">
                <a:latin typeface="Calibri" panose="020F0502020204030204" pitchFamily="34" charset="0"/>
                <a:cs typeface="Calibri" panose="020F0502020204030204" pitchFamily="34" charset="0"/>
              </a:rPr>
              <a:t>Dott.ssa Alessia Belluzzi - </a:t>
            </a:r>
            <a:r>
              <a:rPr lang="it-IT" u="none" dirty="0">
                <a:latin typeface="Calibri" panose="020F0502020204030204" pitchFamily="34" charset="0"/>
                <a:cs typeface="Calibri" panose="020F0502020204030204" pitchFamily="34" charset="0"/>
                <a:hlinkClick r:id="rId3"/>
              </a:rPr>
              <a:t>alessia.belluzzi@unibo.it</a:t>
            </a:r>
            <a:r>
              <a:rPr lang="it-IT" u="none" dirty="0">
                <a:latin typeface="Calibri" panose="020F0502020204030204" pitchFamily="34" charset="0"/>
                <a:cs typeface="Calibri" panose="020F0502020204030204" pitchFamily="34" charset="0"/>
              </a:rPr>
              <a:t> </a:t>
            </a:r>
          </a:p>
          <a:p>
            <a:pPr>
              <a:defRPr/>
            </a:pPr>
            <a:endParaRPr lang="it-IT" u="none" dirty="0">
              <a:latin typeface="Calibri" panose="020F0502020204030204" pitchFamily="34" charset="0"/>
              <a:cs typeface="Calibri" panose="020F0502020204030204" pitchFamily="34" charset="0"/>
            </a:endParaRPr>
          </a:p>
          <a:p>
            <a:pPr>
              <a:defRPr/>
            </a:pPr>
            <a:r>
              <a:rPr lang="it-IT" u="none" dirty="0">
                <a:latin typeface="Calibri" panose="020F0502020204030204" pitchFamily="34" charset="0"/>
                <a:cs typeface="Calibri" panose="020F0502020204030204" pitchFamily="34" charset="0"/>
              </a:rPr>
              <a:t>Gli studenti devono altresì indicare l’approvazione nelle note su </a:t>
            </a:r>
            <a:r>
              <a:rPr lang="it-IT" u="none" dirty="0" err="1">
                <a:latin typeface="Calibri" panose="020F0502020204030204" pitchFamily="34" charset="0"/>
                <a:cs typeface="Calibri" panose="020F0502020204030204" pitchFamily="34" charset="0"/>
              </a:rPr>
              <a:t>AlmaRM</a:t>
            </a:r>
            <a:r>
              <a:rPr lang="it-IT" u="none" dirty="0">
                <a:latin typeface="Calibri" panose="020F0502020204030204" pitchFamily="34" charset="0"/>
                <a:cs typeface="Calibri" panose="020F0502020204030204" pitchFamily="34" charset="0"/>
              </a:rPr>
              <a:t>.</a:t>
            </a:r>
          </a:p>
          <a:p>
            <a:pPr>
              <a:defRPr/>
            </a:pPr>
            <a:endParaRPr lang="it-IT" u="none" dirty="0">
              <a:latin typeface="Calibri" panose="020F0502020204030204" pitchFamily="34" charset="0"/>
              <a:cs typeface="Calibri" panose="020F0502020204030204" pitchFamily="34" charset="0"/>
            </a:endParaRPr>
          </a:p>
          <a:p>
            <a:pPr marL="285750" indent="-285750">
              <a:buFont typeface="Wingdings" pitchFamily="2" charset="2"/>
              <a:buChar char="Ø"/>
              <a:defRPr/>
            </a:pPr>
            <a:endParaRPr lang="it-IT" u="none" dirty="0">
              <a:latin typeface="Calibri" panose="020F0502020204030204" pitchFamily="34" charset="0"/>
              <a:cs typeface="Calibri" panose="020F050202020403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4">
            <a:extLst>
              <a:ext uri="{FF2B5EF4-FFF2-40B4-BE49-F238E27FC236}">
                <a16:creationId xmlns:a16="http://schemas.microsoft.com/office/drawing/2014/main" id="{D5E12CE0-0A7E-79AF-02CB-4A65326A0F7D}"/>
              </a:ext>
            </a:extLst>
          </p:cNvPr>
          <p:cNvSpPr txBox="1">
            <a:spLocks noChangeArrowheads="1"/>
          </p:cNvSpPr>
          <p:nvPr/>
        </p:nvSpPr>
        <p:spPr bwMode="auto">
          <a:xfrm>
            <a:off x="1004888" y="473075"/>
            <a:ext cx="7848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ITER DI APPROVAZIONE DEL L.A.</a:t>
            </a:r>
          </a:p>
        </p:txBody>
      </p:sp>
      <p:sp>
        <p:nvSpPr>
          <p:cNvPr id="2" name="Rettangolo arrotondato 1">
            <a:extLst>
              <a:ext uri="{FF2B5EF4-FFF2-40B4-BE49-F238E27FC236}">
                <a16:creationId xmlns:a16="http://schemas.microsoft.com/office/drawing/2014/main" id="{27D770E6-E519-CC83-D355-E45C8DFD317B}"/>
              </a:ext>
            </a:extLst>
          </p:cNvPr>
          <p:cNvSpPr/>
          <p:nvPr/>
        </p:nvSpPr>
        <p:spPr bwMode="auto">
          <a:xfrm>
            <a:off x="1004888" y="1340644"/>
            <a:ext cx="7258050" cy="503237"/>
          </a:xfrm>
          <a:prstGeom prst="roundRect">
            <a:avLst/>
          </a:prstGeom>
          <a:solidFill>
            <a:schemeClr val="bg1">
              <a:lumMod val="85000"/>
            </a:schemeClr>
          </a:solidFill>
          <a:ln w="38100" cap="flat" cmpd="sng" algn="ctr">
            <a:solidFill>
              <a:srgbClr val="00B050"/>
            </a:solidFill>
            <a:prstDash val="solid"/>
            <a:round/>
            <a:headEnd type="none" w="med" len="med"/>
            <a:tailEnd type="none" w="med" len="med"/>
          </a:ln>
          <a:effectLst/>
        </p:spPr>
        <p:txBody>
          <a:bodyPr/>
          <a:lstStyle/>
          <a:p>
            <a:pPr eaLnBrk="1" hangingPunct="1">
              <a:defRPr/>
            </a:pPr>
            <a:r>
              <a:rPr lang="it-IT" altLang="it-IT" u="none" dirty="0">
                <a:latin typeface="Comic Sans MS" panose="030F0702030302020204" pitchFamily="66" charset="0"/>
              </a:rPr>
              <a:t>	</a:t>
            </a:r>
            <a:r>
              <a:rPr lang="it-IT" altLang="it-IT" u="none" dirty="0">
                <a:latin typeface="Calibri" panose="020F0502020204030204" pitchFamily="34" charset="0"/>
              </a:rPr>
              <a:t>Lo studente concorda il </a:t>
            </a:r>
            <a:r>
              <a:rPr lang="it-IT" altLang="it-IT" u="none" dirty="0" err="1">
                <a:latin typeface="Calibri" panose="020F0502020204030204" pitchFamily="34" charset="0"/>
              </a:rPr>
              <a:t>l.a.</a:t>
            </a:r>
            <a:r>
              <a:rPr lang="it-IT" altLang="it-IT" u="none" dirty="0">
                <a:latin typeface="Calibri" panose="020F0502020204030204" pitchFamily="34" charset="0"/>
              </a:rPr>
              <a:t> con il docente referente</a:t>
            </a:r>
          </a:p>
        </p:txBody>
      </p:sp>
      <p:sp>
        <p:nvSpPr>
          <p:cNvPr id="23556" name="Rettangolo arrotondato 5">
            <a:extLst>
              <a:ext uri="{FF2B5EF4-FFF2-40B4-BE49-F238E27FC236}">
                <a16:creationId xmlns:a16="http://schemas.microsoft.com/office/drawing/2014/main" id="{C01F9B09-FCE5-8218-77A0-04AECABF0F9B}"/>
              </a:ext>
            </a:extLst>
          </p:cNvPr>
          <p:cNvSpPr>
            <a:spLocks noChangeArrowheads="1"/>
          </p:cNvSpPr>
          <p:nvPr/>
        </p:nvSpPr>
        <p:spPr bwMode="auto">
          <a:xfrm>
            <a:off x="1036638" y="3025775"/>
            <a:ext cx="3390900" cy="504825"/>
          </a:xfrm>
          <a:prstGeom prst="roundRect">
            <a:avLst>
              <a:gd name="adj" fmla="val 16667"/>
            </a:avLst>
          </a:prstGeom>
          <a:solidFill>
            <a:srgbClr val="92D050"/>
          </a:solidFill>
          <a:ln w="38100" algn="ctr">
            <a:solidFill>
              <a:srgbClr val="00B050"/>
            </a:solidFill>
            <a:round/>
            <a:headEnd/>
            <a:tailEnd/>
          </a:ln>
        </p:spPr>
        <p:txBody>
          <a:bodyPr/>
          <a:lstStyle>
            <a:lvl1pPr>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algn="ctr" eaLnBrk="1" hangingPunct="1"/>
            <a:r>
              <a:rPr lang="it-IT" altLang="it-IT" u="none">
                <a:latin typeface="Calibri" panose="020F0502020204030204" pitchFamily="34" charset="0"/>
              </a:rPr>
              <a:t>Il docente valida il l.a.</a:t>
            </a:r>
          </a:p>
        </p:txBody>
      </p:sp>
      <p:sp>
        <p:nvSpPr>
          <p:cNvPr id="7" name="Rettangolo arrotondato 6">
            <a:extLst>
              <a:ext uri="{FF2B5EF4-FFF2-40B4-BE49-F238E27FC236}">
                <a16:creationId xmlns:a16="http://schemas.microsoft.com/office/drawing/2014/main" id="{0770812D-5C6B-A127-7F1A-238AC93A53D0}"/>
              </a:ext>
            </a:extLst>
          </p:cNvPr>
          <p:cNvSpPr/>
          <p:nvPr/>
        </p:nvSpPr>
        <p:spPr bwMode="auto">
          <a:xfrm>
            <a:off x="1074738" y="2138363"/>
            <a:ext cx="7259637" cy="504825"/>
          </a:xfrm>
          <a:prstGeom prst="roundRect">
            <a:avLst/>
          </a:prstGeom>
          <a:solidFill>
            <a:schemeClr val="bg1">
              <a:lumMod val="85000"/>
            </a:schemeClr>
          </a:solidFill>
          <a:ln w="38100" cap="flat" cmpd="sng" algn="ctr">
            <a:solidFill>
              <a:srgbClr val="00B050"/>
            </a:solidFill>
            <a:prstDash val="solid"/>
            <a:round/>
            <a:headEnd type="none" w="med" len="med"/>
            <a:tailEnd type="none" w="med" len="med"/>
          </a:ln>
          <a:effectLst/>
        </p:spPr>
        <p:txBody>
          <a:bodyPr/>
          <a:lstStyle/>
          <a:p>
            <a:pPr algn="ctr" eaLnBrk="1" hangingPunct="1">
              <a:defRPr/>
            </a:pPr>
            <a:r>
              <a:rPr lang="it-IT" altLang="it-IT" u="none" dirty="0">
                <a:latin typeface="Calibri" panose="020F0502020204030204" pitchFamily="34" charset="0"/>
              </a:rPr>
              <a:t>Lo studente presenta il </a:t>
            </a:r>
            <a:r>
              <a:rPr lang="it-IT" altLang="it-IT" u="none" dirty="0" err="1">
                <a:latin typeface="Calibri" panose="020F0502020204030204" pitchFamily="34" charset="0"/>
              </a:rPr>
              <a:t>l.a.</a:t>
            </a:r>
            <a:r>
              <a:rPr lang="it-IT" altLang="it-IT" u="none" dirty="0">
                <a:latin typeface="Calibri" panose="020F0502020204030204" pitchFamily="34" charset="0"/>
              </a:rPr>
              <a:t> su </a:t>
            </a:r>
            <a:r>
              <a:rPr lang="it-IT" dirty="0">
                <a:latin typeface="Calibri" panose="020F0502020204030204" pitchFamily="34" charset="0"/>
                <a:hlinkClick r:id="rId2"/>
              </a:rPr>
              <a:t>https://almarm.unibo.it</a:t>
            </a:r>
            <a:endParaRPr lang="it-IT" dirty="0">
              <a:latin typeface="Calibri" panose="020F0502020204030204" pitchFamily="34" charset="0"/>
            </a:endParaRPr>
          </a:p>
        </p:txBody>
      </p:sp>
      <p:sp>
        <p:nvSpPr>
          <p:cNvPr id="23558" name="Rettangolo arrotondato 8">
            <a:extLst>
              <a:ext uri="{FF2B5EF4-FFF2-40B4-BE49-F238E27FC236}">
                <a16:creationId xmlns:a16="http://schemas.microsoft.com/office/drawing/2014/main" id="{750A0D64-48B1-0F01-3559-E14EA1B07CD7}"/>
              </a:ext>
            </a:extLst>
          </p:cNvPr>
          <p:cNvSpPr>
            <a:spLocks noChangeArrowheads="1"/>
          </p:cNvSpPr>
          <p:nvPr/>
        </p:nvSpPr>
        <p:spPr bwMode="auto">
          <a:xfrm>
            <a:off x="4667250" y="3005138"/>
            <a:ext cx="3617913" cy="503237"/>
          </a:xfrm>
          <a:prstGeom prst="roundRect">
            <a:avLst>
              <a:gd name="adj" fmla="val 16667"/>
            </a:avLst>
          </a:prstGeom>
          <a:solidFill>
            <a:srgbClr val="FFC000"/>
          </a:solidFill>
          <a:ln w="38100" algn="ctr">
            <a:solidFill>
              <a:srgbClr val="FF3300"/>
            </a:solidFill>
            <a:round/>
            <a:headEnd/>
            <a:tailEnd/>
          </a:ln>
        </p:spPr>
        <p:txBody>
          <a:bodyPr/>
          <a:lstStyle>
            <a:lvl1pPr>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algn="ctr" eaLnBrk="1" hangingPunct="1"/>
            <a:r>
              <a:rPr lang="it-IT" altLang="it-IT" u="none">
                <a:latin typeface="Calibri" panose="020F0502020204030204" pitchFamily="34" charset="0"/>
              </a:rPr>
              <a:t>Il docente rinvia il l.a.</a:t>
            </a:r>
          </a:p>
        </p:txBody>
      </p:sp>
      <p:sp>
        <p:nvSpPr>
          <p:cNvPr id="23559" name="Rettangolo arrotondato 10">
            <a:extLst>
              <a:ext uri="{FF2B5EF4-FFF2-40B4-BE49-F238E27FC236}">
                <a16:creationId xmlns:a16="http://schemas.microsoft.com/office/drawing/2014/main" id="{1F5310A1-22DB-41E1-DCD4-18BEC5F1719D}"/>
              </a:ext>
            </a:extLst>
          </p:cNvPr>
          <p:cNvSpPr>
            <a:spLocks noChangeArrowheads="1"/>
          </p:cNvSpPr>
          <p:nvPr/>
        </p:nvSpPr>
        <p:spPr bwMode="auto">
          <a:xfrm>
            <a:off x="1144588" y="3967163"/>
            <a:ext cx="7221537" cy="511175"/>
          </a:xfrm>
          <a:prstGeom prst="roundRect">
            <a:avLst>
              <a:gd name="adj" fmla="val 16667"/>
            </a:avLst>
          </a:prstGeom>
          <a:solidFill>
            <a:srgbClr val="92D050"/>
          </a:solidFill>
          <a:ln w="38100" algn="ctr">
            <a:solidFill>
              <a:srgbClr val="00B050"/>
            </a:solidFill>
            <a:round/>
            <a:headEnd/>
            <a:tailEnd/>
          </a:ln>
        </p:spPr>
        <p:txBody>
          <a:bodyPr/>
          <a:lstStyle>
            <a:lvl1pPr>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algn="ctr" eaLnBrk="1" hangingPunct="1"/>
            <a:r>
              <a:rPr lang="it-IT" altLang="it-IT" u="none">
                <a:latin typeface="Calibri" panose="020F0502020204030204" pitchFamily="34" charset="0"/>
              </a:rPr>
              <a:t>Firma del coordinatore del corso di studi</a:t>
            </a:r>
          </a:p>
          <a:p>
            <a:pPr eaLnBrk="1" hangingPunct="1"/>
            <a:endParaRPr lang="it-IT" altLang="it-IT"/>
          </a:p>
        </p:txBody>
      </p:sp>
      <p:cxnSp>
        <p:nvCxnSpPr>
          <p:cNvPr id="23560" name="Connettore 4 20">
            <a:extLst>
              <a:ext uri="{FF2B5EF4-FFF2-40B4-BE49-F238E27FC236}">
                <a16:creationId xmlns:a16="http://schemas.microsoft.com/office/drawing/2014/main" id="{AEEACAA8-EB69-7E22-B811-105110AA1F9F}"/>
              </a:ext>
            </a:extLst>
          </p:cNvPr>
          <p:cNvCxnSpPr>
            <a:cxnSpLocks noChangeShapeType="1"/>
            <a:stCxn id="23558" idx="3"/>
          </p:cNvCxnSpPr>
          <p:nvPr/>
        </p:nvCxnSpPr>
        <p:spPr bwMode="auto">
          <a:xfrm flipV="1">
            <a:off x="8285163" y="1592263"/>
            <a:ext cx="390525" cy="1665287"/>
          </a:xfrm>
          <a:prstGeom prst="bentConnector2">
            <a:avLst/>
          </a:prstGeom>
          <a:noFill/>
          <a:ln w="38100" algn="ctr">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61" name="Connettore 2 22">
            <a:extLst>
              <a:ext uri="{FF2B5EF4-FFF2-40B4-BE49-F238E27FC236}">
                <a16:creationId xmlns:a16="http://schemas.microsoft.com/office/drawing/2014/main" id="{FFFDC667-B2D1-3510-F9C3-48ED07578DD1}"/>
              </a:ext>
            </a:extLst>
          </p:cNvPr>
          <p:cNvCxnSpPr>
            <a:cxnSpLocks noChangeShapeType="1"/>
            <a:endCxn id="2" idx="3"/>
          </p:cNvCxnSpPr>
          <p:nvPr/>
        </p:nvCxnSpPr>
        <p:spPr bwMode="auto">
          <a:xfrm flipH="1">
            <a:off x="8262938" y="1591469"/>
            <a:ext cx="382588" cy="1587"/>
          </a:xfrm>
          <a:prstGeom prst="straightConnector1">
            <a:avLst/>
          </a:prstGeom>
          <a:noFill/>
          <a:ln w="38100" algn="ctr">
            <a:solidFill>
              <a:srgbClr val="FF33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62" name="Connettore 2 28">
            <a:extLst>
              <a:ext uri="{FF2B5EF4-FFF2-40B4-BE49-F238E27FC236}">
                <a16:creationId xmlns:a16="http://schemas.microsoft.com/office/drawing/2014/main" id="{2B60CE32-7A11-E71D-AABB-B763FC19D065}"/>
              </a:ext>
            </a:extLst>
          </p:cNvPr>
          <p:cNvCxnSpPr>
            <a:cxnSpLocks noChangeShapeType="1"/>
            <a:stCxn id="2" idx="2"/>
            <a:endCxn id="7" idx="0"/>
          </p:cNvCxnSpPr>
          <p:nvPr/>
        </p:nvCxnSpPr>
        <p:spPr bwMode="auto">
          <a:xfrm>
            <a:off x="4633913" y="1843881"/>
            <a:ext cx="70644" cy="294482"/>
          </a:xfrm>
          <a:prstGeom prst="straightConnector1">
            <a:avLst/>
          </a:prstGeom>
          <a:noFill/>
          <a:ln w="38100" algn="ctr">
            <a:solidFill>
              <a:srgbClr val="00B05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63" name="Connettore 2 35">
            <a:extLst>
              <a:ext uri="{FF2B5EF4-FFF2-40B4-BE49-F238E27FC236}">
                <a16:creationId xmlns:a16="http://schemas.microsoft.com/office/drawing/2014/main" id="{5E69297F-CA9C-10AC-7DD3-A9518DEAB634}"/>
              </a:ext>
            </a:extLst>
          </p:cNvPr>
          <p:cNvCxnSpPr>
            <a:cxnSpLocks noChangeShapeType="1"/>
          </p:cNvCxnSpPr>
          <p:nvPr/>
        </p:nvCxnSpPr>
        <p:spPr bwMode="auto">
          <a:xfrm flipH="1">
            <a:off x="2732088" y="2693988"/>
            <a:ext cx="1192212" cy="311150"/>
          </a:xfrm>
          <a:prstGeom prst="straightConnector1">
            <a:avLst/>
          </a:prstGeom>
          <a:noFill/>
          <a:ln w="38100" algn="ctr">
            <a:solidFill>
              <a:srgbClr val="00B05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64" name="Connettore 2 38">
            <a:extLst>
              <a:ext uri="{FF2B5EF4-FFF2-40B4-BE49-F238E27FC236}">
                <a16:creationId xmlns:a16="http://schemas.microsoft.com/office/drawing/2014/main" id="{023ABECB-9C66-14C7-35F9-2484E574BCD1}"/>
              </a:ext>
            </a:extLst>
          </p:cNvPr>
          <p:cNvCxnSpPr>
            <a:cxnSpLocks noChangeShapeType="1"/>
            <a:endCxn id="23558" idx="0"/>
          </p:cNvCxnSpPr>
          <p:nvPr/>
        </p:nvCxnSpPr>
        <p:spPr bwMode="auto">
          <a:xfrm>
            <a:off x="5364163" y="2670175"/>
            <a:ext cx="1111250" cy="334963"/>
          </a:xfrm>
          <a:prstGeom prst="straightConnector1">
            <a:avLst/>
          </a:prstGeom>
          <a:noFill/>
          <a:ln w="38100" algn="ctr">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65" name="Connettore 2 44">
            <a:extLst>
              <a:ext uri="{FF2B5EF4-FFF2-40B4-BE49-F238E27FC236}">
                <a16:creationId xmlns:a16="http://schemas.microsoft.com/office/drawing/2014/main" id="{810D9F60-765F-E6B4-2723-7C737F1506E6}"/>
              </a:ext>
            </a:extLst>
          </p:cNvPr>
          <p:cNvCxnSpPr>
            <a:cxnSpLocks noChangeShapeType="1"/>
            <a:stCxn id="23556" idx="2"/>
          </p:cNvCxnSpPr>
          <p:nvPr/>
        </p:nvCxnSpPr>
        <p:spPr bwMode="auto">
          <a:xfrm flipH="1">
            <a:off x="2732088" y="3530600"/>
            <a:ext cx="0" cy="373063"/>
          </a:xfrm>
          <a:prstGeom prst="straightConnector1">
            <a:avLst/>
          </a:prstGeom>
          <a:noFill/>
          <a:ln w="38100" algn="ctr">
            <a:solidFill>
              <a:srgbClr val="00B05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66" name="Connettore 4 45">
            <a:extLst>
              <a:ext uri="{FF2B5EF4-FFF2-40B4-BE49-F238E27FC236}">
                <a16:creationId xmlns:a16="http://schemas.microsoft.com/office/drawing/2014/main" id="{304B82B9-75D6-7859-CA3E-3F7BEE1C4022}"/>
              </a:ext>
            </a:extLst>
          </p:cNvPr>
          <p:cNvCxnSpPr>
            <a:cxnSpLocks noChangeShapeType="1"/>
          </p:cNvCxnSpPr>
          <p:nvPr/>
        </p:nvCxnSpPr>
        <p:spPr bwMode="auto">
          <a:xfrm flipV="1">
            <a:off x="8301038" y="3257550"/>
            <a:ext cx="374650" cy="903288"/>
          </a:xfrm>
          <a:prstGeom prst="bentConnector2">
            <a:avLst/>
          </a:prstGeom>
          <a:noFill/>
          <a:ln w="38100" algn="ctr">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1" name="Rettangolo arrotondato 50">
            <a:extLst>
              <a:ext uri="{FF2B5EF4-FFF2-40B4-BE49-F238E27FC236}">
                <a16:creationId xmlns:a16="http://schemas.microsoft.com/office/drawing/2014/main" id="{BCCBD80C-F9F6-E926-B9FB-39552D7C7235}"/>
              </a:ext>
            </a:extLst>
          </p:cNvPr>
          <p:cNvSpPr/>
          <p:nvPr/>
        </p:nvSpPr>
        <p:spPr bwMode="auto">
          <a:xfrm>
            <a:off x="1125537" y="5014509"/>
            <a:ext cx="7259637" cy="792162"/>
          </a:xfrm>
          <a:prstGeom prst="roundRect">
            <a:avLst/>
          </a:prstGeom>
          <a:solidFill>
            <a:schemeClr val="bg1">
              <a:lumMod val="85000"/>
            </a:schemeClr>
          </a:solidFill>
          <a:ln w="38100" cap="flat" cmpd="sng" algn="ctr">
            <a:solidFill>
              <a:srgbClr val="00B050"/>
            </a:solidFill>
            <a:prstDash val="solid"/>
            <a:round/>
            <a:headEnd type="none" w="med" len="med"/>
            <a:tailEnd type="none" w="med" len="med"/>
          </a:ln>
          <a:effectLst/>
        </p:spPr>
        <p:txBody>
          <a:bodyPr/>
          <a:lstStyle/>
          <a:p>
            <a:pPr algn="ctr" eaLnBrk="1" hangingPunct="1">
              <a:defRPr/>
            </a:pPr>
            <a:r>
              <a:rPr lang="it-IT" u="none" dirty="0">
                <a:latin typeface="Calibri" panose="020F0502020204030204" pitchFamily="34" charset="0"/>
              </a:rPr>
              <a:t>Approvazione della sede partner</a:t>
            </a:r>
          </a:p>
          <a:p>
            <a:pPr algn="ctr" eaLnBrk="1" hangingPunct="1">
              <a:defRPr/>
            </a:pPr>
            <a:r>
              <a:rPr lang="it-IT" u="none" dirty="0">
                <a:latin typeface="Calibri" panose="020F0502020204030204" pitchFamily="34" charset="0"/>
              </a:rPr>
              <a:t>Lo studente allega il documento completo delle tre firme su </a:t>
            </a:r>
            <a:r>
              <a:rPr lang="it-IT" u="none" dirty="0" err="1">
                <a:latin typeface="Calibri" panose="020F0502020204030204" pitchFamily="34" charset="0"/>
              </a:rPr>
              <a:t>almaRM</a:t>
            </a:r>
            <a:endParaRPr lang="it-IT" u="none" dirty="0">
              <a:latin typeface="Calibri" panose="020F0502020204030204" pitchFamily="34" charset="0"/>
            </a:endParaRPr>
          </a:p>
        </p:txBody>
      </p:sp>
      <p:cxnSp>
        <p:nvCxnSpPr>
          <p:cNvPr id="23568" name="Connettore 2 51">
            <a:extLst>
              <a:ext uri="{FF2B5EF4-FFF2-40B4-BE49-F238E27FC236}">
                <a16:creationId xmlns:a16="http://schemas.microsoft.com/office/drawing/2014/main" id="{2E5BD6D0-4CE2-2592-E882-1FACABF5C02B}"/>
              </a:ext>
            </a:extLst>
          </p:cNvPr>
          <p:cNvCxnSpPr>
            <a:cxnSpLocks noChangeShapeType="1"/>
          </p:cNvCxnSpPr>
          <p:nvPr/>
        </p:nvCxnSpPr>
        <p:spPr bwMode="auto">
          <a:xfrm flipH="1">
            <a:off x="4572000" y="4540250"/>
            <a:ext cx="1588" cy="374650"/>
          </a:xfrm>
          <a:prstGeom prst="straightConnector1">
            <a:avLst/>
          </a:prstGeom>
          <a:noFill/>
          <a:ln w="38100" algn="ctr">
            <a:solidFill>
              <a:srgbClr val="00B05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4">
            <a:extLst>
              <a:ext uri="{FF2B5EF4-FFF2-40B4-BE49-F238E27FC236}">
                <a16:creationId xmlns:a16="http://schemas.microsoft.com/office/drawing/2014/main" id="{F5A36B8B-E1F6-CEAE-C5E7-4B61EBAC9D81}"/>
              </a:ext>
            </a:extLst>
          </p:cNvPr>
          <p:cNvSpPr txBox="1">
            <a:spLocks noChangeArrowheads="1"/>
          </p:cNvSpPr>
          <p:nvPr/>
        </p:nvSpPr>
        <p:spPr bwMode="auto">
          <a:xfrm>
            <a:off x="1116013" y="525463"/>
            <a:ext cx="78486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MODIFICHE DEL LEARNING AGREEMENT</a:t>
            </a:r>
          </a:p>
        </p:txBody>
      </p:sp>
      <p:sp>
        <p:nvSpPr>
          <p:cNvPr id="24579" name="CasellaDiTesto 2">
            <a:extLst>
              <a:ext uri="{FF2B5EF4-FFF2-40B4-BE49-F238E27FC236}">
                <a16:creationId xmlns:a16="http://schemas.microsoft.com/office/drawing/2014/main" id="{DC016078-A749-CC1A-2340-8CDD3955B312}"/>
              </a:ext>
            </a:extLst>
          </p:cNvPr>
          <p:cNvSpPr txBox="1">
            <a:spLocks noChangeArrowheads="1"/>
          </p:cNvSpPr>
          <p:nvPr/>
        </p:nvSpPr>
        <p:spPr bwMode="auto">
          <a:xfrm>
            <a:off x="503647" y="1772816"/>
            <a:ext cx="8136706" cy="3893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eaLnBrk="1" hangingPunct="1"/>
            <a:r>
              <a:rPr lang="it-IT" altLang="it-IT" sz="1900" u="none" dirty="0">
                <a:latin typeface="Calibri" panose="020F0502020204030204" pitchFamily="34" charset="0"/>
              </a:rPr>
              <a:t>Prima di presentare la modifica del learning agreement su </a:t>
            </a:r>
            <a:r>
              <a:rPr lang="it-IT" altLang="it-IT" sz="1900" u="none" dirty="0" err="1">
                <a:latin typeface="Calibri" panose="020F0502020204030204" pitchFamily="34" charset="0"/>
              </a:rPr>
              <a:t>almaRM</a:t>
            </a:r>
            <a:r>
              <a:rPr lang="it-IT" altLang="it-IT" sz="1900" u="none" dirty="0">
                <a:latin typeface="Calibri" panose="020F0502020204030204" pitchFamily="34" charset="0"/>
              </a:rPr>
              <a:t>, si consiglia </a:t>
            </a:r>
            <a:r>
              <a:rPr lang="it-IT" altLang="it-IT" sz="1900" b="1" u="none" dirty="0">
                <a:latin typeface="Calibri" panose="020F0502020204030204" pitchFamily="34" charset="0"/>
              </a:rPr>
              <a:t>chiederne preliminarmente l’approvazione </a:t>
            </a:r>
            <a:r>
              <a:rPr lang="it-IT" altLang="it-IT" sz="1900" u="none" dirty="0">
                <a:latin typeface="Calibri" panose="020F0502020204030204" pitchFamily="34" charset="0"/>
              </a:rPr>
              <a:t>da parte dell’università ospitante e delle tutor, successivamente deve essere pubblicata la modifica sul </a:t>
            </a:r>
            <a:r>
              <a:rPr lang="it-IT" altLang="it-IT" sz="1900" u="none" dirty="0" err="1">
                <a:latin typeface="Calibri" panose="020F0502020204030204" pitchFamily="34" charset="0"/>
              </a:rPr>
              <a:t>almaRM</a:t>
            </a:r>
            <a:r>
              <a:rPr lang="it-IT" altLang="it-IT" sz="1900" u="none" dirty="0">
                <a:latin typeface="Calibri" panose="020F0502020204030204" pitchFamily="34" charset="0"/>
              </a:rPr>
              <a:t> indicando nelle note la precedente approvazione.</a:t>
            </a:r>
          </a:p>
          <a:p>
            <a:pPr eaLnBrk="1" hangingPunct="1"/>
            <a:endParaRPr lang="it-IT" altLang="it-IT" sz="1900" u="none" dirty="0">
              <a:latin typeface="Calibri" panose="020F0502020204030204" pitchFamily="34" charset="0"/>
            </a:endParaRPr>
          </a:p>
          <a:p>
            <a:pPr eaLnBrk="1" hangingPunct="1"/>
            <a:r>
              <a:rPr lang="it-IT" altLang="it-IT" sz="1900" u="none" dirty="0">
                <a:latin typeface="Calibri" panose="020F0502020204030204" pitchFamily="34" charset="0"/>
              </a:rPr>
              <a:t>Le modifiche di norma devono essere presentate entro 5 settimane dell’inizio delle lezioni presso la sede straniera pertanto è compito dello studente verificare la presenza di scadenze da parte della sede straniera.</a:t>
            </a:r>
          </a:p>
          <a:p>
            <a:pPr eaLnBrk="1" hangingPunct="1"/>
            <a:r>
              <a:rPr lang="it-IT" altLang="it-IT" sz="1900" u="none" dirty="0">
                <a:latin typeface="Calibri" panose="020F0502020204030204" pitchFamily="34" charset="0"/>
              </a:rPr>
              <a:t>È possibile effettuare fino ad un </a:t>
            </a:r>
            <a:r>
              <a:rPr lang="it-IT" altLang="it-IT" sz="1900" b="1" u="none" dirty="0">
                <a:solidFill>
                  <a:srgbClr val="FF0000"/>
                </a:solidFill>
                <a:latin typeface="Calibri" panose="020F0502020204030204" pitchFamily="34" charset="0"/>
              </a:rPr>
              <a:t>massimo di due modifiche</a:t>
            </a:r>
            <a:r>
              <a:rPr lang="it-IT" altLang="it-IT" sz="1900" u="none" dirty="0">
                <a:latin typeface="Calibri" panose="020F0502020204030204" pitchFamily="34" charset="0"/>
              </a:rPr>
              <a:t>,</a:t>
            </a:r>
            <a:endParaRPr lang="it-IT" altLang="it-IT" sz="1900" b="1" u="none" dirty="0">
              <a:solidFill>
                <a:srgbClr val="FF0000"/>
              </a:solidFill>
              <a:latin typeface="Calibri" panose="020F0502020204030204" pitchFamily="34" charset="0"/>
            </a:endParaRPr>
          </a:p>
          <a:p>
            <a:pPr eaLnBrk="1" hangingPunct="1"/>
            <a:r>
              <a:rPr lang="it-IT" altLang="it-IT" sz="1900" u="none" dirty="0">
                <a:latin typeface="Calibri" panose="020F0502020204030204" pitchFamily="34" charset="0"/>
              </a:rPr>
              <a:t>solitamente </a:t>
            </a:r>
            <a:r>
              <a:rPr lang="it-IT" altLang="it-IT" sz="1900" b="1" u="none" dirty="0">
                <a:solidFill>
                  <a:srgbClr val="FF0000"/>
                </a:solidFill>
                <a:latin typeface="Calibri" panose="020F0502020204030204" pitchFamily="34" charset="0"/>
              </a:rPr>
              <a:t>una per semestre</a:t>
            </a:r>
            <a:r>
              <a:rPr lang="it-IT" altLang="it-IT" sz="1900" u="none" dirty="0">
                <a:latin typeface="Calibri" panose="020F0502020204030204" pitchFamily="34" charset="0"/>
              </a:rPr>
              <a:t>.</a:t>
            </a:r>
          </a:p>
          <a:p>
            <a:pPr eaLnBrk="1" hangingPunct="1"/>
            <a:endParaRPr lang="it-IT" altLang="it-IT" sz="1900" u="none" dirty="0">
              <a:latin typeface="Calibri" panose="020F0502020204030204" pitchFamily="34" charset="0"/>
            </a:endParaRPr>
          </a:p>
          <a:p>
            <a:pPr eaLnBrk="1" hangingPunct="1"/>
            <a:r>
              <a:rPr lang="it-IT" altLang="it-IT" sz="1900" u="none" dirty="0">
                <a:latin typeface="Calibri" panose="020F0502020204030204" pitchFamily="34" charset="0"/>
              </a:rPr>
              <a:t>La modifica deve essere presentata sempre su </a:t>
            </a:r>
            <a:r>
              <a:rPr lang="it-IT" altLang="it-IT" sz="1900" u="none" dirty="0" err="1">
                <a:latin typeface="Calibri" panose="020F0502020204030204" pitchFamily="34" charset="0"/>
              </a:rPr>
              <a:t>almaRM</a:t>
            </a:r>
            <a:r>
              <a:rPr lang="it-IT" altLang="it-IT" sz="1900" u="none" dirty="0">
                <a:latin typeface="Calibri" panose="020F0502020204030204" pitchFamily="34" charset="0"/>
              </a:rPr>
              <a:t> e sarà approvata/rinviata entro due settimane dalla presentazione della richiesta.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1" name="Rectangle 7">
            <a:extLst>
              <a:ext uri="{FF2B5EF4-FFF2-40B4-BE49-F238E27FC236}">
                <a16:creationId xmlns:a16="http://schemas.microsoft.com/office/drawing/2014/main" id="{7220E892-B3B4-0D88-678F-8E5D751F1201}"/>
              </a:ext>
            </a:extLst>
          </p:cNvPr>
          <p:cNvSpPr>
            <a:spLocks noChangeArrowheads="1"/>
          </p:cNvSpPr>
          <p:nvPr/>
        </p:nvSpPr>
        <p:spPr bwMode="auto">
          <a:xfrm>
            <a:off x="539552" y="1628800"/>
            <a:ext cx="7848600" cy="7323137"/>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fontAlgn="base">
              <a:spcBef>
                <a:spcPct val="20000"/>
              </a:spcBef>
              <a:spcAft>
                <a:spcPct val="0"/>
              </a:spcAft>
              <a:buChar char="»"/>
              <a:defRPr sz="2000">
                <a:solidFill>
                  <a:schemeClr val="tx1"/>
                </a:solidFill>
                <a:latin typeface="Arial" charset="0"/>
              </a:defRPr>
            </a:lvl6pPr>
            <a:lvl7pPr marL="2971800" indent="-228600" fontAlgn="base">
              <a:spcBef>
                <a:spcPct val="20000"/>
              </a:spcBef>
              <a:spcAft>
                <a:spcPct val="0"/>
              </a:spcAft>
              <a:buChar char="»"/>
              <a:defRPr sz="2000">
                <a:solidFill>
                  <a:schemeClr val="tx1"/>
                </a:solidFill>
                <a:latin typeface="Arial" charset="0"/>
              </a:defRPr>
            </a:lvl7pPr>
            <a:lvl8pPr marL="3429000" indent="-228600" fontAlgn="base">
              <a:spcBef>
                <a:spcPct val="20000"/>
              </a:spcBef>
              <a:spcAft>
                <a:spcPct val="0"/>
              </a:spcAft>
              <a:buChar char="»"/>
              <a:defRPr sz="2000">
                <a:solidFill>
                  <a:schemeClr val="tx1"/>
                </a:solidFill>
                <a:latin typeface="Arial" charset="0"/>
              </a:defRPr>
            </a:lvl8pPr>
            <a:lvl9pPr marL="3886200" indent="-228600" fontAlgn="base">
              <a:spcBef>
                <a:spcPct val="20000"/>
              </a:spcBef>
              <a:spcAft>
                <a:spcPct val="0"/>
              </a:spcAft>
              <a:buChar char="»"/>
              <a:defRPr sz="2000">
                <a:solidFill>
                  <a:schemeClr val="tx1"/>
                </a:solidFill>
                <a:latin typeface="Arial" charset="0"/>
              </a:defRPr>
            </a:lvl9pPr>
          </a:lstStyle>
          <a:p>
            <a:pPr marL="0" indent="0" eaLnBrk="1" hangingPunct="1">
              <a:spcBef>
                <a:spcPts val="0"/>
              </a:spcBef>
              <a:buFontTx/>
              <a:buNone/>
              <a:defRPr/>
            </a:pPr>
            <a:r>
              <a:rPr lang="it-IT" sz="1800" u="none" dirty="0">
                <a:latin typeface="Calibri" panose="020F0502020204030204" pitchFamily="34" charset="0"/>
              </a:rPr>
              <a:t> Al termine del periodo, lo studente deve:</a:t>
            </a:r>
          </a:p>
          <a:p>
            <a:pPr eaLnBrk="1" hangingPunct="1">
              <a:spcBef>
                <a:spcPts val="0"/>
              </a:spcBef>
              <a:buFont typeface="Wingdings" panose="05000000000000000000" pitchFamily="2" charset="2"/>
              <a:buChar char="ü"/>
              <a:defRPr/>
            </a:pPr>
            <a:r>
              <a:rPr lang="it-IT" sz="1800" u="none" dirty="0">
                <a:latin typeface="Calibri" panose="020F0502020204030204" pitchFamily="34" charset="0"/>
              </a:rPr>
              <a:t> ottenere dall’università ospitante il </a:t>
            </a:r>
            <a:r>
              <a:rPr lang="it-IT" sz="1800" b="1" u="none" dirty="0" err="1">
                <a:solidFill>
                  <a:srgbClr val="FF0000"/>
                </a:solidFill>
                <a:latin typeface="Calibri" panose="020F0502020204030204" pitchFamily="34" charset="0"/>
              </a:rPr>
              <a:t>Transcript</a:t>
            </a:r>
            <a:r>
              <a:rPr lang="it-IT" sz="1800" b="1" u="none" dirty="0">
                <a:solidFill>
                  <a:srgbClr val="FF0000"/>
                </a:solidFill>
                <a:latin typeface="Calibri" panose="020F0502020204030204" pitchFamily="34" charset="0"/>
              </a:rPr>
              <a:t> of Records </a:t>
            </a:r>
            <a:r>
              <a:rPr lang="it-IT" sz="1800" u="none" dirty="0">
                <a:latin typeface="Calibri" panose="020F0502020204030204" pitchFamily="34" charset="0"/>
              </a:rPr>
              <a:t>(</a:t>
            </a:r>
            <a:r>
              <a:rPr lang="it-IT" sz="1800" u="none" dirty="0" err="1">
                <a:latin typeface="Calibri" panose="020F0502020204030204" pitchFamily="34" charset="0"/>
              </a:rPr>
              <a:t>ToR</a:t>
            </a:r>
            <a:r>
              <a:rPr lang="it-IT" sz="1800" u="none" dirty="0">
                <a:latin typeface="Calibri" panose="020F0502020204030204" pitchFamily="34" charset="0"/>
              </a:rPr>
              <a:t>) e caricarlo su </a:t>
            </a:r>
            <a:r>
              <a:rPr lang="it-IT" sz="1800" u="none" dirty="0" err="1">
                <a:latin typeface="Calibri" panose="020F0502020204030204" pitchFamily="34" charset="0"/>
              </a:rPr>
              <a:t>AlmaRM</a:t>
            </a:r>
            <a:r>
              <a:rPr lang="it-IT" sz="1800" u="none" dirty="0">
                <a:latin typeface="Calibri" panose="020F0502020204030204" pitchFamily="34" charset="0"/>
              </a:rPr>
              <a:t>;</a:t>
            </a:r>
          </a:p>
          <a:p>
            <a:pPr eaLnBrk="1" hangingPunct="1">
              <a:spcBef>
                <a:spcPts val="0"/>
              </a:spcBef>
              <a:buFont typeface="Wingdings" panose="05000000000000000000" pitchFamily="2" charset="2"/>
              <a:buChar char="ü"/>
              <a:defRPr/>
            </a:pPr>
            <a:r>
              <a:rPr lang="it-IT" sz="1800" u="none" dirty="0">
                <a:latin typeface="Calibri" panose="020F0502020204030204" pitchFamily="34" charset="0"/>
              </a:rPr>
              <a:t>Presentare la </a:t>
            </a:r>
            <a:r>
              <a:rPr lang="it-IT" sz="1800" b="1" u="none" dirty="0">
                <a:solidFill>
                  <a:srgbClr val="FF0000"/>
                </a:solidFill>
                <a:latin typeface="Calibri" panose="020F0502020204030204" pitchFamily="34" charset="0"/>
              </a:rPr>
              <a:t>richiesta di riconoscimento </a:t>
            </a:r>
            <a:r>
              <a:rPr lang="it-IT" sz="1800" u="none" dirty="0">
                <a:latin typeface="Calibri" panose="020F0502020204030204" pitchFamily="34" charset="0"/>
              </a:rPr>
              <a:t>su </a:t>
            </a:r>
            <a:r>
              <a:rPr lang="it-IT" sz="1800" u="none" dirty="0" err="1">
                <a:latin typeface="Calibri" panose="020F0502020204030204" pitchFamily="34" charset="0"/>
              </a:rPr>
              <a:t>almaRM</a:t>
            </a:r>
            <a:r>
              <a:rPr lang="it-IT" sz="1800" u="none" dirty="0">
                <a:latin typeface="Calibri" panose="020F0502020204030204" pitchFamily="34" charset="0"/>
              </a:rPr>
              <a:t> indicando:</a:t>
            </a:r>
          </a:p>
          <a:p>
            <a:pPr eaLnBrk="1" hangingPunct="1">
              <a:spcBef>
                <a:spcPts val="0"/>
              </a:spcBef>
              <a:buFont typeface="Courier New" panose="02070309020205020404" pitchFamily="49" charset="0"/>
              <a:buChar char="o"/>
              <a:defRPr/>
            </a:pPr>
            <a:r>
              <a:rPr lang="it-IT" sz="1800" u="none" dirty="0">
                <a:latin typeface="Calibri" panose="020F0502020204030204" pitchFamily="34" charset="0"/>
              </a:rPr>
              <a:t>se ha sostenuto e superato le attività all’estero;</a:t>
            </a:r>
          </a:p>
          <a:p>
            <a:pPr eaLnBrk="1" hangingPunct="1">
              <a:spcBef>
                <a:spcPts val="0"/>
              </a:spcBef>
              <a:buFont typeface="Courier New" panose="02070309020205020404" pitchFamily="49" charset="0"/>
              <a:buChar char="o"/>
              <a:defRPr/>
            </a:pPr>
            <a:r>
              <a:rPr lang="it-IT" sz="1800" u="none" dirty="0">
                <a:latin typeface="Calibri" panose="020F0502020204030204" pitchFamily="34" charset="0"/>
              </a:rPr>
              <a:t>il voto ottenuto all’estero; </a:t>
            </a:r>
          </a:p>
          <a:p>
            <a:pPr eaLnBrk="1" hangingPunct="1">
              <a:spcBef>
                <a:spcPts val="0"/>
              </a:spcBef>
              <a:buFont typeface="Courier New" panose="02070309020205020404" pitchFamily="49" charset="0"/>
              <a:buChar char="o"/>
              <a:defRPr/>
            </a:pPr>
            <a:r>
              <a:rPr lang="it-IT" sz="1800" u="none" dirty="0">
                <a:latin typeface="Calibri" panose="020F0502020204030204" pitchFamily="34" charset="0"/>
              </a:rPr>
              <a:t>se richiede il riconoscimento della corrispondente attività in </a:t>
            </a:r>
            <a:r>
              <a:rPr lang="it-IT" sz="1800" u="none" dirty="0" err="1">
                <a:latin typeface="Calibri" panose="020F0502020204030204" pitchFamily="34" charset="0"/>
              </a:rPr>
              <a:t>pds</a:t>
            </a:r>
            <a:r>
              <a:rPr lang="it-IT" sz="1800" u="none" dirty="0">
                <a:latin typeface="Calibri" panose="020F0502020204030204" pitchFamily="34" charset="0"/>
              </a:rPr>
              <a:t>.</a:t>
            </a:r>
          </a:p>
          <a:p>
            <a:pPr marL="0" indent="0" eaLnBrk="1" hangingPunct="1">
              <a:spcBef>
                <a:spcPts val="0"/>
              </a:spcBef>
              <a:buFontTx/>
              <a:buNone/>
              <a:defRPr/>
            </a:pPr>
            <a:endParaRPr lang="it-IT" sz="1800" u="none" dirty="0">
              <a:latin typeface="Calibri" panose="020F0502020204030204" pitchFamily="34" charset="0"/>
            </a:endParaRPr>
          </a:p>
          <a:p>
            <a:pPr marL="0" indent="0" eaLnBrk="1" hangingPunct="1">
              <a:spcBef>
                <a:spcPts val="0"/>
              </a:spcBef>
              <a:buFontTx/>
              <a:buNone/>
              <a:defRPr/>
            </a:pPr>
            <a:r>
              <a:rPr lang="it-IT" sz="1800" u="none" dirty="0">
                <a:latin typeface="Calibri" panose="020F0502020204030204" pitchFamily="34" charset="0"/>
              </a:rPr>
              <a:t>N.B. È possibile chiedere modifiche rispetto al learning agreement, ma </a:t>
            </a:r>
            <a:r>
              <a:rPr lang="it-IT" sz="1800" u="none" dirty="0">
                <a:solidFill>
                  <a:srgbClr val="FF0000"/>
                </a:solidFill>
                <a:latin typeface="Calibri" panose="020F0502020204030204" pitchFamily="34" charset="0"/>
              </a:rPr>
              <a:t>senza garanzie del riconoscimento</a:t>
            </a:r>
            <a:r>
              <a:rPr lang="it-IT" sz="1800" u="none" dirty="0">
                <a:latin typeface="Calibri" panose="020F0502020204030204" pitchFamily="34" charset="0"/>
              </a:rPr>
              <a:t> (saranno valutate dal docente proponente e dalla commissione pratiche studenti). </a:t>
            </a:r>
            <a:br>
              <a:rPr lang="it-IT" sz="1800" u="none" dirty="0">
                <a:latin typeface="Calibri" panose="020F0502020204030204" pitchFamily="34" charset="0"/>
              </a:rPr>
            </a:br>
            <a:r>
              <a:rPr lang="it-IT" sz="1800" u="none" dirty="0">
                <a:latin typeface="Calibri" panose="020F0502020204030204" pitchFamily="34" charset="0"/>
              </a:rPr>
              <a:t>Lo studente deve controllare attentamente la richiesta di riconoscimento per verificare di avere inserito tutte le attività di cui chiede il riconoscimento. </a:t>
            </a:r>
            <a:br>
              <a:rPr lang="it-IT" sz="1800" u="none" dirty="0">
                <a:latin typeface="Calibri" panose="020F0502020204030204" pitchFamily="34" charset="0"/>
              </a:rPr>
            </a:br>
            <a:r>
              <a:rPr lang="it-IT" sz="1800" u="none" dirty="0">
                <a:solidFill>
                  <a:srgbClr val="FF0000"/>
                </a:solidFill>
                <a:latin typeface="Calibri" panose="020F0502020204030204" pitchFamily="34" charset="0"/>
              </a:rPr>
              <a:t>Al termine dell’iter di approvazione della richiesta di riconoscimento, non sarà infatti possibile effettuare alcun tipo di riconoscimento integrativo.</a:t>
            </a:r>
          </a:p>
        </p:txBody>
      </p:sp>
      <p:sp>
        <p:nvSpPr>
          <p:cNvPr id="4" name="Text Box 14">
            <a:extLst>
              <a:ext uri="{FF2B5EF4-FFF2-40B4-BE49-F238E27FC236}">
                <a16:creationId xmlns:a16="http://schemas.microsoft.com/office/drawing/2014/main" id="{EF093729-A4EF-1E0C-A68F-E8035FC695C5}"/>
              </a:ext>
            </a:extLst>
          </p:cNvPr>
          <p:cNvSpPr txBox="1">
            <a:spLocks noChangeArrowheads="1"/>
          </p:cNvSpPr>
          <p:nvPr/>
        </p:nvSpPr>
        <p:spPr bwMode="auto">
          <a:xfrm>
            <a:off x="900113" y="188913"/>
            <a:ext cx="7848600" cy="954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RICONOSCIMENTO DELLE ATTIVITÀ </a:t>
            </a:r>
          </a:p>
          <a:p>
            <a:pPr algn="ct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SOSTENUTE ALL’ESTERO</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ttangolo 1">
            <a:extLst>
              <a:ext uri="{FF2B5EF4-FFF2-40B4-BE49-F238E27FC236}">
                <a16:creationId xmlns:a16="http://schemas.microsoft.com/office/drawing/2014/main" id="{F60CA25A-C960-83C4-1C77-D3D1A00EB122}"/>
              </a:ext>
            </a:extLst>
          </p:cNvPr>
          <p:cNvSpPr>
            <a:spLocks noChangeArrowheads="1"/>
          </p:cNvSpPr>
          <p:nvPr/>
        </p:nvSpPr>
        <p:spPr bwMode="auto">
          <a:xfrm>
            <a:off x="438150" y="1412875"/>
            <a:ext cx="8455025"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eaLnBrk="1" hangingPunct="1"/>
            <a:r>
              <a:rPr lang="it-IT" altLang="it-IT" sz="2000" u="none">
                <a:latin typeface="Calibri" panose="020F0502020204030204" pitchFamily="34" charset="0"/>
              </a:rPr>
              <a:t>Dopo la presentazione della richiesta di riconoscimento da parte dello studente:</a:t>
            </a:r>
            <a:br>
              <a:rPr lang="it-IT" altLang="it-IT" sz="2000" u="none">
                <a:latin typeface="Calibri" panose="020F0502020204030204" pitchFamily="34" charset="0"/>
              </a:rPr>
            </a:br>
            <a:endParaRPr lang="it-IT" altLang="it-IT" sz="2000" u="none">
              <a:latin typeface="Calibri" panose="020F0502020204030204" pitchFamily="34" charset="0"/>
            </a:endParaRPr>
          </a:p>
          <a:p>
            <a:pPr eaLnBrk="1" hangingPunct="1"/>
            <a:r>
              <a:rPr lang="it-IT" altLang="it-IT" sz="2000" u="none">
                <a:latin typeface="Calibri" panose="020F0502020204030204" pitchFamily="34" charset="0"/>
              </a:rPr>
              <a:t>→ il docente referente valida (o rinvia chiedendo modifiche) la richiesta di riconoscimento ed </a:t>
            </a:r>
            <a:r>
              <a:rPr lang="it-IT" altLang="it-IT" sz="2000" u="none">
                <a:solidFill>
                  <a:srgbClr val="FF0000"/>
                </a:solidFill>
                <a:latin typeface="Calibri" panose="020F0502020204030204" pitchFamily="34" charset="0"/>
              </a:rPr>
              <a:t>inserisce la proposta di conversione dei voti (in trentesimi);</a:t>
            </a:r>
          </a:p>
          <a:p>
            <a:pPr eaLnBrk="1" hangingPunct="1"/>
            <a:endParaRPr lang="it-IT" altLang="it-IT" sz="2000" u="none">
              <a:solidFill>
                <a:srgbClr val="FF0000"/>
              </a:solidFill>
              <a:latin typeface="Calibri" panose="020F0502020204030204" pitchFamily="34" charset="0"/>
            </a:endParaRPr>
          </a:p>
          <a:p>
            <a:pPr eaLnBrk="1" hangingPunct="1"/>
            <a:r>
              <a:rPr lang="it-IT" altLang="it-IT" sz="2000" u="none">
                <a:latin typeface="Calibri" panose="020F0502020204030204" pitchFamily="34" charset="0"/>
              </a:rPr>
              <a:t>→ il coordinatore di corso di studio approva; </a:t>
            </a:r>
          </a:p>
          <a:p>
            <a:pPr eaLnBrk="1" hangingPunct="1"/>
            <a:endParaRPr lang="it-IT" altLang="it-IT" sz="2000" u="none">
              <a:latin typeface="Calibri" panose="020F0502020204030204" pitchFamily="34" charset="0"/>
            </a:endParaRPr>
          </a:p>
          <a:p>
            <a:pPr eaLnBrk="1" hangingPunct="1"/>
            <a:r>
              <a:rPr lang="it-IT" altLang="it-IT" sz="2000" u="none">
                <a:latin typeface="Calibri" panose="020F0502020204030204" pitchFamily="34" charset="0"/>
              </a:rPr>
              <a:t>→  la segreteria aggiorna la carriera dello studente.</a:t>
            </a:r>
          </a:p>
          <a:p>
            <a:pPr eaLnBrk="1" hangingPunct="1"/>
            <a:endParaRPr lang="it-IT" altLang="it-IT" sz="2000" u="none">
              <a:latin typeface="Calibri" panose="020F0502020204030204" pitchFamily="34" charset="0"/>
            </a:endParaRPr>
          </a:p>
          <a:p>
            <a:pPr eaLnBrk="1" hangingPunct="1"/>
            <a:r>
              <a:rPr lang="it-IT" altLang="it-IT" sz="2000" u="none">
                <a:latin typeface="Calibri" panose="020F0502020204030204" pitchFamily="34" charset="0"/>
              </a:rPr>
              <a:t>La conversione dei voti per gli scambi Erasmus viene effettuata mediante il sistema ECTS </a:t>
            </a:r>
            <a:br>
              <a:rPr lang="it-IT" altLang="it-IT" sz="2000" u="none">
                <a:latin typeface="Calibri" panose="020F0502020204030204" pitchFamily="34" charset="0"/>
              </a:rPr>
            </a:br>
            <a:r>
              <a:rPr lang="it-IT" altLang="it-IT" sz="2000" u="none">
                <a:latin typeface="Calibri" panose="020F0502020204030204" pitchFamily="34" charset="0"/>
                <a:hlinkClick r:id="rId2"/>
              </a:rPr>
              <a:t>unibo.it/it/didattica/iscrizioni-trasferimenti-e-laurea/il-sistema-universitario/ects-label/la-scala-ects</a:t>
            </a:r>
            <a:r>
              <a:rPr lang="it-IT" altLang="it-IT" sz="2000" u="none">
                <a:latin typeface="Calibri" panose="020F0502020204030204" pitchFamily="34" charset="0"/>
              </a:rPr>
              <a:t> </a:t>
            </a:r>
          </a:p>
          <a:p>
            <a:pPr algn="ctr" eaLnBrk="1" hangingPunct="1"/>
            <a:endParaRPr lang="it-IT" altLang="it-IT" sz="2000" u="none">
              <a:latin typeface="Calibri" panose="020F0502020204030204" pitchFamily="34" charset="0"/>
            </a:endParaRPr>
          </a:p>
        </p:txBody>
      </p:sp>
      <p:sp>
        <p:nvSpPr>
          <p:cNvPr id="5" name="Text Box 14">
            <a:extLst>
              <a:ext uri="{FF2B5EF4-FFF2-40B4-BE49-F238E27FC236}">
                <a16:creationId xmlns:a16="http://schemas.microsoft.com/office/drawing/2014/main" id="{97EA321B-B0FA-5076-F5EF-F2F1FEC039AC}"/>
              </a:ext>
            </a:extLst>
          </p:cNvPr>
          <p:cNvSpPr txBox="1">
            <a:spLocks noChangeArrowheads="1"/>
          </p:cNvSpPr>
          <p:nvPr/>
        </p:nvSpPr>
        <p:spPr bwMode="auto">
          <a:xfrm>
            <a:off x="860425" y="549275"/>
            <a:ext cx="7848600" cy="52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ITER DI APPROVAZIONE  E CONVERSIONE VOTI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1" name="Rectangle 7">
            <a:extLst>
              <a:ext uri="{FF2B5EF4-FFF2-40B4-BE49-F238E27FC236}">
                <a16:creationId xmlns:a16="http://schemas.microsoft.com/office/drawing/2014/main" id="{B4F8A74E-30EB-AB1D-E630-005F2F406160}"/>
              </a:ext>
            </a:extLst>
          </p:cNvPr>
          <p:cNvSpPr>
            <a:spLocks noChangeArrowheads="1"/>
          </p:cNvSpPr>
          <p:nvPr/>
        </p:nvSpPr>
        <p:spPr bwMode="auto">
          <a:xfrm>
            <a:off x="539750" y="1281113"/>
            <a:ext cx="8064500" cy="5018087"/>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fontAlgn="base">
              <a:spcBef>
                <a:spcPct val="20000"/>
              </a:spcBef>
              <a:spcAft>
                <a:spcPct val="0"/>
              </a:spcAft>
              <a:buChar char="»"/>
              <a:defRPr sz="2000">
                <a:solidFill>
                  <a:schemeClr val="tx1"/>
                </a:solidFill>
                <a:latin typeface="Arial" charset="0"/>
              </a:defRPr>
            </a:lvl6pPr>
            <a:lvl7pPr marL="2971800" indent="-228600" fontAlgn="base">
              <a:spcBef>
                <a:spcPct val="20000"/>
              </a:spcBef>
              <a:spcAft>
                <a:spcPct val="0"/>
              </a:spcAft>
              <a:buChar char="»"/>
              <a:defRPr sz="2000">
                <a:solidFill>
                  <a:schemeClr val="tx1"/>
                </a:solidFill>
                <a:latin typeface="Arial" charset="0"/>
              </a:defRPr>
            </a:lvl7pPr>
            <a:lvl8pPr marL="3429000" indent="-228600" fontAlgn="base">
              <a:spcBef>
                <a:spcPct val="20000"/>
              </a:spcBef>
              <a:spcAft>
                <a:spcPct val="0"/>
              </a:spcAft>
              <a:buChar char="»"/>
              <a:defRPr sz="2000">
                <a:solidFill>
                  <a:schemeClr val="tx1"/>
                </a:solidFill>
                <a:latin typeface="Arial" charset="0"/>
              </a:defRPr>
            </a:lvl8pPr>
            <a:lvl9pPr marL="3886200" indent="-228600" fontAlgn="base">
              <a:spcBef>
                <a:spcPct val="20000"/>
              </a:spcBef>
              <a:spcAft>
                <a:spcPct val="0"/>
              </a:spcAft>
              <a:buChar char="»"/>
              <a:defRPr sz="2000">
                <a:solidFill>
                  <a:schemeClr val="tx1"/>
                </a:solidFill>
                <a:latin typeface="Arial" charset="0"/>
              </a:defRPr>
            </a:lvl9pPr>
          </a:lstStyle>
          <a:p>
            <a:pPr marL="0" indent="0" eaLnBrk="1" hangingPunct="1">
              <a:spcBef>
                <a:spcPts val="0"/>
              </a:spcBef>
              <a:buFontTx/>
              <a:buNone/>
              <a:defRPr/>
            </a:pPr>
            <a:r>
              <a:rPr lang="it-IT" sz="2000" u="none" dirty="0">
                <a:latin typeface="Calibri" panose="020F0502020204030204" pitchFamily="34" charset="0"/>
              </a:rPr>
              <a:t>Il learning agreement è il </a:t>
            </a:r>
            <a:r>
              <a:rPr lang="it-IT" sz="2000" b="1" u="none" dirty="0">
                <a:latin typeface="Calibri" panose="020F0502020204030204" pitchFamily="34" charset="0"/>
              </a:rPr>
              <a:t>piano con gli esami da sostenere all’estero</a:t>
            </a:r>
            <a:r>
              <a:rPr lang="it-IT" sz="2000" u="none" dirty="0">
                <a:latin typeface="Calibri" panose="020F0502020204030204" pitchFamily="34" charset="0"/>
              </a:rPr>
              <a:t>:</a:t>
            </a:r>
          </a:p>
          <a:p>
            <a:pPr marL="0" indent="0" eaLnBrk="1" hangingPunct="1">
              <a:spcBef>
                <a:spcPts val="0"/>
              </a:spcBef>
              <a:buFontTx/>
              <a:buNone/>
              <a:defRPr/>
            </a:pPr>
            <a:r>
              <a:rPr lang="it-IT" sz="2000" u="none" dirty="0">
                <a:latin typeface="Calibri" panose="020F0502020204030204" pitchFamily="34" charset="0"/>
              </a:rPr>
              <a:t>è necessario indicare il corso (o i corsi) che si intende sostenere all’estero </a:t>
            </a:r>
          </a:p>
          <a:p>
            <a:pPr marL="0" indent="0" eaLnBrk="1" hangingPunct="1">
              <a:spcBef>
                <a:spcPts val="0"/>
              </a:spcBef>
              <a:buFontTx/>
              <a:buNone/>
              <a:defRPr/>
            </a:pPr>
            <a:r>
              <a:rPr lang="it-IT" sz="2000" u="none" dirty="0">
                <a:latin typeface="Calibri" panose="020F0502020204030204" pitchFamily="34" charset="0"/>
              </a:rPr>
              <a:t>in sostituzione a ciascun corso del proprio piano di studi, </a:t>
            </a:r>
          </a:p>
          <a:p>
            <a:pPr marL="0" indent="0" eaLnBrk="1" hangingPunct="1">
              <a:spcBef>
                <a:spcPts val="0"/>
              </a:spcBef>
              <a:buFontTx/>
              <a:buNone/>
              <a:defRPr/>
            </a:pPr>
            <a:r>
              <a:rPr lang="it-IT" sz="2000" u="none" dirty="0">
                <a:latin typeface="Calibri" panose="020F0502020204030204" pitchFamily="34" charset="0"/>
              </a:rPr>
              <a:t>individuando </a:t>
            </a:r>
            <a:r>
              <a:rPr lang="it-IT" sz="2000" b="1" u="none" dirty="0">
                <a:solidFill>
                  <a:srgbClr val="A50021"/>
                </a:solidFill>
                <a:latin typeface="Calibri" panose="020F0502020204030204" pitchFamily="34" charset="0"/>
              </a:rPr>
              <a:t>gruppi di corrispondenza</a:t>
            </a:r>
            <a:r>
              <a:rPr lang="it-IT" sz="2000" u="none" dirty="0">
                <a:latin typeface="Calibri" panose="020F0502020204030204" pitchFamily="34" charset="0"/>
              </a:rPr>
              <a:t>.</a:t>
            </a:r>
          </a:p>
          <a:p>
            <a:pPr marL="0" indent="0" eaLnBrk="1" hangingPunct="1">
              <a:buFontTx/>
              <a:buNone/>
              <a:defRPr/>
            </a:pPr>
            <a:endParaRPr lang="it-IT" sz="2000" u="none" dirty="0">
              <a:latin typeface="Calibri" panose="020F0502020204030204" pitchFamily="34" charset="0"/>
            </a:endParaRPr>
          </a:p>
          <a:p>
            <a:pPr marL="0" indent="0" eaLnBrk="1" hangingPunct="1">
              <a:buFontTx/>
              <a:buNone/>
              <a:defRPr/>
            </a:pPr>
            <a:r>
              <a:rPr lang="it-IT" sz="2000" u="none" dirty="0">
                <a:latin typeface="Calibri" panose="020F0502020204030204" pitchFamily="34" charset="0"/>
              </a:rPr>
              <a:t>È quindi necessario individuare nell’offerta formativa della sede partner </a:t>
            </a:r>
            <a:r>
              <a:rPr lang="it-IT" sz="2000" b="1" u="none" dirty="0">
                <a:solidFill>
                  <a:srgbClr val="A50021"/>
                </a:solidFill>
                <a:latin typeface="Calibri" panose="020F0502020204030204" pitchFamily="34" charset="0"/>
              </a:rPr>
              <a:t>corsi inerenti per contenuti e per numero di crediti </a:t>
            </a:r>
            <a:r>
              <a:rPr lang="it-IT" sz="2000" u="none" dirty="0">
                <a:latin typeface="Calibri" panose="020F0502020204030204" pitchFamily="34" charset="0"/>
              </a:rPr>
              <a:t>ai corsi presenti nel proprio piano di studi. </a:t>
            </a:r>
          </a:p>
          <a:p>
            <a:pPr marL="0" indent="0" eaLnBrk="1" hangingPunct="1">
              <a:buFontTx/>
              <a:buNone/>
              <a:defRPr/>
            </a:pPr>
            <a:endParaRPr lang="it-IT" sz="2000" u="none" dirty="0">
              <a:latin typeface="Calibri" panose="020F0502020204030204" pitchFamily="34" charset="0"/>
            </a:endParaRPr>
          </a:p>
          <a:p>
            <a:pPr marL="0" indent="0" eaLnBrk="1" hangingPunct="1">
              <a:buFontTx/>
              <a:buNone/>
              <a:defRPr/>
            </a:pPr>
            <a:r>
              <a:rPr lang="it-IT" sz="2000" u="none" dirty="0">
                <a:latin typeface="Calibri" panose="020F0502020204030204" pitchFamily="34" charset="0"/>
              </a:rPr>
              <a:t>Possono essere inseriti in learning agreement </a:t>
            </a:r>
            <a:r>
              <a:rPr lang="it-IT" sz="2000" u="none" dirty="0">
                <a:solidFill>
                  <a:srgbClr val="A50021"/>
                </a:solidFill>
                <a:latin typeface="Calibri" panose="020F0502020204030204" pitchFamily="34" charset="0"/>
              </a:rPr>
              <a:t>tutti gli esami del piano di studi </a:t>
            </a:r>
            <a:r>
              <a:rPr lang="it-IT" sz="2000" u="none" dirty="0">
                <a:latin typeface="Calibri" panose="020F0502020204030204" pitchFamily="34" charset="0"/>
              </a:rPr>
              <a:t>che ancora non sono stati sostenuti e superati:</a:t>
            </a:r>
          </a:p>
          <a:p>
            <a:pPr eaLnBrk="1" hangingPunct="1">
              <a:buFontTx/>
              <a:buChar char="-"/>
              <a:defRPr/>
            </a:pPr>
            <a:r>
              <a:rPr lang="it-IT" sz="2000" u="none" dirty="0">
                <a:latin typeface="Calibri" panose="020F0502020204030204" pitchFamily="34" charset="0"/>
              </a:rPr>
              <a:t>esami relativi all’anno in cui si svolgerà l’esperienza all’estero</a:t>
            </a:r>
          </a:p>
          <a:p>
            <a:pPr eaLnBrk="1" hangingPunct="1">
              <a:buFontTx/>
              <a:buChar char="-"/>
              <a:defRPr/>
            </a:pPr>
            <a:r>
              <a:rPr lang="it-IT" sz="2000" u="none" dirty="0">
                <a:latin typeface="Calibri" panose="020F0502020204030204" pitchFamily="34" charset="0"/>
              </a:rPr>
              <a:t>esami dell’anno precedente, se ancora non superati,</a:t>
            </a:r>
          </a:p>
          <a:p>
            <a:pPr eaLnBrk="1" hangingPunct="1">
              <a:buFontTx/>
              <a:buChar char="-"/>
              <a:defRPr/>
            </a:pPr>
            <a:r>
              <a:rPr lang="it-IT" sz="2000" u="none" dirty="0">
                <a:latin typeface="Calibri" panose="020F0502020204030204" pitchFamily="34" charset="0"/>
              </a:rPr>
              <a:t>Esami dell’anno successivo.</a:t>
            </a:r>
          </a:p>
          <a:p>
            <a:pPr marL="0" indent="0" eaLnBrk="1" hangingPunct="1">
              <a:buFontTx/>
              <a:buNone/>
              <a:defRPr/>
            </a:pPr>
            <a:endParaRPr lang="it-IT" sz="2000" u="none" dirty="0">
              <a:latin typeface="Calibri" panose="020F0502020204030204" pitchFamily="34" charset="0"/>
            </a:endParaRPr>
          </a:p>
        </p:txBody>
      </p:sp>
      <p:sp>
        <p:nvSpPr>
          <p:cNvPr id="8195" name="Text Box 14">
            <a:extLst>
              <a:ext uri="{FF2B5EF4-FFF2-40B4-BE49-F238E27FC236}">
                <a16:creationId xmlns:a16="http://schemas.microsoft.com/office/drawing/2014/main" id="{9B16C030-FD66-5042-D0A2-546A9B172CC5}"/>
              </a:ext>
            </a:extLst>
          </p:cNvPr>
          <p:cNvSpPr txBox="1">
            <a:spLocks noChangeArrowheads="1"/>
          </p:cNvSpPr>
          <p:nvPr/>
        </p:nvSpPr>
        <p:spPr bwMode="auto">
          <a:xfrm>
            <a:off x="2627313" y="404813"/>
            <a:ext cx="3478212"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eaLnBrk="1" hangingPunct="1"/>
            <a:r>
              <a:rPr lang="it-IT" altLang="it-IT" sz="2400" b="1" u="none">
                <a:solidFill>
                  <a:srgbClr val="A50021"/>
                </a:solidFill>
                <a:latin typeface="Calibri" panose="020F0502020204030204" pitchFamily="34" charset="0"/>
                <a:ea typeface="ＭＳ Ｐゴシック" panose="020B0600070205080204" pitchFamily="34" charset="-128"/>
              </a:rPr>
              <a:t>IL LEARNING AGREEMENT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3">
            <a:extLst>
              <a:ext uri="{FF2B5EF4-FFF2-40B4-BE49-F238E27FC236}">
                <a16:creationId xmlns:a16="http://schemas.microsoft.com/office/drawing/2014/main" id="{A4308080-14F7-B1D2-0EDD-FF91D24FBB4A}"/>
              </a:ext>
            </a:extLst>
          </p:cNvPr>
          <p:cNvSpPr>
            <a:spLocks noChangeArrowheads="1"/>
          </p:cNvSpPr>
          <p:nvPr/>
        </p:nvSpPr>
        <p:spPr bwMode="auto">
          <a:xfrm>
            <a:off x="76200" y="3654425"/>
            <a:ext cx="899795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342900" indent="-342900">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algn="ctr" eaLnBrk="1" hangingPunct="1">
              <a:spcBef>
                <a:spcPct val="20000"/>
              </a:spcBef>
            </a:pPr>
            <a:endParaRPr lang="it-IT" altLang="it-IT" sz="1200" i="1" u="none"/>
          </a:p>
        </p:txBody>
      </p:sp>
      <p:sp>
        <p:nvSpPr>
          <p:cNvPr id="4" name="Text Box 14">
            <a:extLst>
              <a:ext uri="{FF2B5EF4-FFF2-40B4-BE49-F238E27FC236}">
                <a16:creationId xmlns:a16="http://schemas.microsoft.com/office/drawing/2014/main" id="{E4B5FDBE-A1CB-048D-3371-D3E4E1070931}"/>
              </a:ext>
            </a:extLst>
          </p:cNvPr>
          <p:cNvSpPr txBox="1">
            <a:spLocks noChangeArrowheads="1"/>
          </p:cNvSpPr>
          <p:nvPr/>
        </p:nvSpPr>
        <p:spPr bwMode="auto">
          <a:xfrm>
            <a:off x="3132138" y="522288"/>
            <a:ext cx="3154362"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CONTATTI</a:t>
            </a:r>
          </a:p>
        </p:txBody>
      </p:sp>
      <p:sp>
        <p:nvSpPr>
          <p:cNvPr id="28676" name="CasellaDiTesto 2">
            <a:extLst>
              <a:ext uri="{FF2B5EF4-FFF2-40B4-BE49-F238E27FC236}">
                <a16:creationId xmlns:a16="http://schemas.microsoft.com/office/drawing/2014/main" id="{E40CEC7E-D363-F5E8-EB63-872306BAC24F}"/>
              </a:ext>
            </a:extLst>
          </p:cNvPr>
          <p:cNvSpPr txBox="1">
            <a:spLocks noChangeArrowheads="1"/>
          </p:cNvSpPr>
          <p:nvPr/>
        </p:nvSpPr>
        <p:spPr bwMode="auto">
          <a:xfrm>
            <a:off x="395288" y="1700213"/>
            <a:ext cx="8208962" cy="535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algn="ctr" eaLnBrk="1" hangingPunct="1"/>
            <a:r>
              <a:rPr lang="it-IT" altLang="en-US" b="1" u="none" dirty="0">
                <a:solidFill>
                  <a:srgbClr val="FF0000"/>
                </a:solidFill>
                <a:latin typeface="Calibri" panose="020F0502020204030204" pitchFamily="34" charset="0"/>
              </a:rPr>
              <a:t>Referente Relazioni Internazionali</a:t>
            </a:r>
          </a:p>
          <a:p>
            <a:pPr algn="ctr" eaLnBrk="1" hangingPunct="1"/>
            <a:r>
              <a:rPr lang="it-IT" altLang="en-US" u="none" dirty="0">
                <a:latin typeface="Calibri" panose="020F0502020204030204" pitchFamily="34" charset="0"/>
              </a:rPr>
              <a:t>Prof. Mauro Carboni – </a:t>
            </a:r>
            <a:r>
              <a:rPr lang="it-IT" altLang="en-US" u="none" dirty="0">
                <a:latin typeface="Calibri" panose="020F0502020204030204" pitchFamily="34" charset="0"/>
                <a:hlinkClick r:id="rId2"/>
              </a:rPr>
              <a:t>mauro.carboni@unibo.it</a:t>
            </a:r>
            <a:br>
              <a:rPr lang="it-IT" altLang="en-US" u="none" dirty="0">
                <a:latin typeface="Calibri" panose="020F0502020204030204" pitchFamily="34" charset="0"/>
              </a:rPr>
            </a:br>
            <a:br>
              <a:rPr lang="it-IT" altLang="en-US" u="none" dirty="0">
                <a:latin typeface="Calibri" panose="020F0502020204030204" pitchFamily="34" charset="0"/>
              </a:rPr>
            </a:br>
            <a:r>
              <a:rPr lang="it-IT" altLang="en-US" b="1" u="none" dirty="0">
                <a:solidFill>
                  <a:srgbClr val="FF0000"/>
                </a:solidFill>
                <a:latin typeface="Calibri" panose="020F0502020204030204" pitchFamily="34" charset="0"/>
              </a:rPr>
              <a:t>Tutor didattico Relazioni Internazionali</a:t>
            </a:r>
          </a:p>
          <a:p>
            <a:pPr algn="ctr" eaLnBrk="1" hangingPunct="1"/>
            <a:r>
              <a:rPr lang="it-IT" altLang="en-US" u="none" dirty="0">
                <a:latin typeface="Calibri" panose="020F0502020204030204" pitchFamily="34" charset="0"/>
              </a:rPr>
              <a:t>Dott.ssa Alessia Belluzzi: </a:t>
            </a:r>
            <a:r>
              <a:rPr lang="it-IT" altLang="en-US" u="none" dirty="0">
                <a:latin typeface="Calibri" panose="020F0502020204030204" pitchFamily="34" charset="0"/>
                <a:hlinkClick r:id="rId3"/>
              </a:rPr>
              <a:t>alessia.belluzzi@unibo.it</a:t>
            </a:r>
            <a:endParaRPr lang="it-IT" altLang="en-US" u="none" dirty="0">
              <a:latin typeface="Calibri" panose="020F0502020204030204" pitchFamily="34" charset="0"/>
            </a:endParaRPr>
          </a:p>
          <a:p>
            <a:pPr algn="ctr" eaLnBrk="1" hangingPunct="1"/>
            <a:endParaRPr lang="it-IT" altLang="en-US" u="none" dirty="0">
              <a:latin typeface="Calibri" panose="020F0502020204030204" pitchFamily="34" charset="0"/>
            </a:endParaRPr>
          </a:p>
          <a:p>
            <a:pPr algn="ctr" eaLnBrk="1" hangingPunct="1"/>
            <a:r>
              <a:rPr lang="it-IT" altLang="en-US" b="1" u="none" dirty="0">
                <a:solidFill>
                  <a:srgbClr val="FF0000"/>
                </a:solidFill>
                <a:latin typeface="Calibri" panose="020F0502020204030204" pitchFamily="34" charset="0"/>
              </a:rPr>
              <a:t>Supporto stesura del LA</a:t>
            </a:r>
            <a:endParaRPr lang="it-IT" altLang="en-US" u="none" dirty="0">
              <a:solidFill>
                <a:srgbClr val="FF0000"/>
              </a:solidFill>
              <a:latin typeface="Calibri" panose="020F0502020204030204" pitchFamily="34" charset="0"/>
            </a:endParaRPr>
          </a:p>
          <a:p>
            <a:pPr algn="ctr" eaLnBrk="1" hangingPunct="1"/>
            <a:r>
              <a:rPr lang="it-IT" altLang="en-US" u="none" dirty="0">
                <a:latin typeface="Calibri" panose="020F0502020204030204" pitchFamily="34" charset="0"/>
                <a:hlinkClick r:id="rId4"/>
              </a:rPr>
              <a:t>didatticaforli.em.international@unibo.it</a:t>
            </a:r>
            <a:r>
              <a:rPr lang="it-IT" altLang="en-US" u="none" dirty="0">
                <a:latin typeface="Calibri" panose="020F0502020204030204" pitchFamily="34" charset="0"/>
              </a:rPr>
              <a:t> </a:t>
            </a:r>
          </a:p>
          <a:p>
            <a:pPr algn="ctr" eaLnBrk="1" hangingPunct="1"/>
            <a:r>
              <a:rPr lang="it-IT" altLang="en-US" u="none" dirty="0">
                <a:latin typeface="Calibri" panose="020F0502020204030204" pitchFamily="34" charset="0"/>
              </a:rPr>
              <a:t> </a:t>
            </a:r>
          </a:p>
          <a:p>
            <a:pPr algn="ctr" eaLnBrk="1" hangingPunct="1"/>
            <a:r>
              <a:rPr lang="it-IT" altLang="it-IT" b="1" u="none" dirty="0">
                <a:solidFill>
                  <a:srgbClr val="FF0000"/>
                </a:solidFill>
                <a:latin typeface="Calibri" panose="020F0502020204030204" pitchFamily="34" charset="0"/>
              </a:rPr>
              <a:t>Ufficio Relazioni Internazionali - Campus di Forlì </a:t>
            </a:r>
            <a:r>
              <a:rPr lang="it-IT" altLang="it-IT" u="none" dirty="0">
                <a:solidFill>
                  <a:srgbClr val="FF0000"/>
                </a:solidFill>
                <a:latin typeface="Calibri" panose="020F0502020204030204" pitchFamily="34" charset="0"/>
              </a:rPr>
              <a:t>(P.le Solieri, 1- Forlì)</a:t>
            </a:r>
          </a:p>
          <a:p>
            <a:pPr algn="ctr" eaLnBrk="1" hangingPunct="1"/>
            <a:r>
              <a:rPr lang="it-IT" altLang="it-IT" u="none" dirty="0">
                <a:latin typeface="Calibri" panose="020F0502020204030204" pitchFamily="34" charset="0"/>
              </a:rPr>
              <a:t>→per informazioni relative a contratto Erasmus, borsa di studio, certificato di arrivo, relazione finale….</a:t>
            </a:r>
          </a:p>
          <a:p>
            <a:pPr algn="ctr" eaLnBrk="1" hangingPunct="1"/>
            <a:r>
              <a:rPr lang="it-IT" altLang="it-IT" u="none" dirty="0">
                <a:latin typeface="Calibri" panose="020F0502020204030204" pitchFamily="34" charset="0"/>
              </a:rPr>
              <a:t>Tel. +39 0543 374847 - </a:t>
            </a:r>
            <a:r>
              <a:rPr lang="it-IT" altLang="it-IT" u="none" dirty="0">
                <a:latin typeface="Calibri" panose="020F0502020204030204" pitchFamily="34" charset="0"/>
                <a:hlinkClick r:id="rId5"/>
              </a:rPr>
              <a:t>campusforli.uri@unibo.it</a:t>
            </a:r>
            <a:r>
              <a:rPr lang="it-IT" altLang="it-IT" u="none" dirty="0">
                <a:latin typeface="Calibri" panose="020F0502020204030204" pitchFamily="34" charset="0"/>
              </a:rPr>
              <a:t> </a:t>
            </a:r>
          </a:p>
          <a:p>
            <a:pPr algn="ctr" eaLnBrk="1" hangingPunct="1"/>
            <a:endParaRPr lang="it-IT" altLang="it-IT" u="none" dirty="0">
              <a:latin typeface="Calibri" panose="020F0502020204030204" pitchFamily="34" charset="0"/>
            </a:endParaRPr>
          </a:p>
          <a:p>
            <a:pPr algn="ctr" eaLnBrk="1" hangingPunct="1"/>
            <a:endParaRPr lang="it-IT" altLang="it-IT" u="none" dirty="0">
              <a:latin typeface="Calibri" panose="020F0502020204030204" pitchFamily="34" charset="0"/>
            </a:endParaRPr>
          </a:p>
          <a:p>
            <a:pPr algn="ctr" eaLnBrk="1" hangingPunct="1"/>
            <a:endParaRPr lang="it-IT" altLang="en-US" u="none" dirty="0">
              <a:latin typeface="Calibri" panose="020F0502020204030204" pitchFamily="34" charset="0"/>
            </a:endParaRPr>
          </a:p>
          <a:p>
            <a:pPr eaLnBrk="1" hangingPunct="1"/>
            <a:endParaRPr lang="it-IT" altLang="en-US" u="none" dirty="0">
              <a:latin typeface="Calibri" panose="020F0502020204030204" pitchFamily="34" charset="0"/>
            </a:endParaRPr>
          </a:p>
          <a:p>
            <a:pPr algn="ctr" eaLnBrk="1" hangingPunct="1"/>
            <a:endParaRPr lang="it-IT" altLang="en-US" u="none" dirty="0">
              <a:latin typeface="Calibri" panose="020F0502020204030204" pitchFamily="34" charset="0"/>
            </a:endParaRPr>
          </a:p>
          <a:p>
            <a:endParaRPr lang="en-GB" altLang="en-US" dirty="0">
              <a:latin typeface="Calibri" panose="020F050202020403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Immagine 1">
            <a:extLst>
              <a:ext uri="{FF2B5EF4-FFF2-40B4-BE49-F238E27FC236}">
                <a16:creationId xmlns:a16="http://schemas.microsoft.com/office/drawing/2014/main" id="{7AEF6154-D70A-B143-A095-0A28843BC5A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11413" y="1341438"/>
            <a:ext cx="4175125" cy="4865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121ED351-0121-D0B8-9F9C-D4709834E3D2}"/>
              </a:ext>
            </a:extLst>
          </p:cNvPr>
          <p:cNvSpPr/>
          <p:nvPr/>
        </p:nvSpPr>
        <p:spPr>
          <a:xfrm>
            <a:off x="323528" y="1484784"/>
            <a:ext cx="8280920" cy="4524315"/>
          </a:xfrm>
          <a:prstGeom prst="rect">
            <a:avLst/>
          </a:prstGeom>
        </p:spPr>
        <p:txBody>
          <a:bodyPr wrap="square">
            <a:spAutoFit/>
          </a:bodyPr>
          <a:lstStyle/>
          <a:p>
            <a:pPr eaLnBrk="1" hangingPunct="1">
              <a:defRPr/>
            </a:pPr>
            <a:r>
              <a:rPr lang="it-IT" u="none" dirty="0">
                <a:latin typeface="Calibri" panose="020F0502020204030204" pitchFamily="34" charset="0"/>
                <a:ea typeface="Calibri" panose="020F0502020204030204" pitchFamily="34" charset="0"/>
                <a:cs typeface="Calibri" panose="020F0502020204030204" pitchFamily="34" charset="0"/>
              </a:rPr>
              <a:t>Il learning agreement è un </a:t>
            </a:r>
            <a:r>
              <a:rPr lang="it-IT" b="1" u="none" dirty="0">
                <a:solidFill>
                  <a:srgbClr val="A50021"/>
                </a:solidFill>
                <a:latin typeface="Calibri" panose="020F0502020204030204" pitchFamily="34" charset="0"/>
                <a:ea typeface="Calibri" panose="020F0502020204030204" pitchFamily="34" charset="0"/>
                <a:cs typeface="Calibri" panose="020F0502020204030204" pitchFamily="34" charset="0"/>
              </a:rPr>
              <a:t>contratto ufficiale </a:t>
            </a:r>
            <a:r>
              <a:rPr lang="it-IT" u="none" dirty="0">
                <a:latin typeface="Calibri" panose="020F0502020204030204" pitchFamily="34" charset="0"/>
                <a:ea typeface="Calibri" panose="020F0502020204030204" pitchFamily="34" charset="0"/>
                <a:cs typeface="Calibri" panose="020F0502020204030204" pitchFamily="34" charset="0"/>
              </a:rPr>
              <a:t>che deve essere:</a:t>
            </a:r>
          </a:p>
          <a:p>
            <a:pPr eaLnBrk="1" hangingPunct="1">
              <a:defRPr/>
            </a:pPr>
            <a:endParaRPr lang="it-IT" u="none" dirty="0">
              <a:latin typeface="Calibri" panose="020F0502020204030204" pitchFamily="34" charset="0"/>
              <a:ea typeface="Calibri" panose="020F0502020204030204" pitchFamily="34" charset="0"/>
              <a:cs typeface="Calibri" panose="020F0502020204030204" pitchFamily="34" charset="0"/>
            </a:endParaRPr>
          </a:p>
          <a:p>
            <a:pPr marL="342900" indent="-342900" eaLnBrk="1" hangingPunct="1">
              <a:buFontTx/>
              <a:buChar char="-"/>
              <a:defRPr/>
            </a:pPr>
            <a:r>
              <a:rPr lang="it-IT" u="none" dirty="0">
                <a:latin typeface="Calibri" panose="020F0502020204030204" pitchFamily="34" charset="0"/>
                <a:ea typeface="Calibri" panose="020F0502020204030204" pitchFamily="34" charset="0"/>
                <a:cs typeface="Calibri" panose="020F0502020204030204" pitchFamily="34" charset="0"/>
              </a:rPr>
              <a:t>predisposto dallo studente (per eventuale supporto: </a:t>
            </a:r>
            <a:r>
              <a:rPr lang="it-IT" u="none" dirty="0">
                <a:latin typeface="Calibri" panose="020F0502020204030204" pitchFamily="34" charset="0"/>
                <a:ea typeface="Calibri" panose="020F0502020204030204" pitchFamily="34" charset="0"/>
                <a:cs typeface="Calibri" panose="020F0502020204030204" pitchFamily="34" charset="0"/>
                <a:hlinkClick r:id="rId2"/>
              </a:rPr>
              <a:t>didatticaforli.em.international@unibo.it</a:t>
            </a:r>
            <a:r>
              <a:rPr lang="it-IT" u="none" dirty="0">
                <a:latin typeface="Calibri" panose="020F0502020204030204" pitchFamily="34" charset="0"/>
                <a:ea typeface="Calibri" panose="020F0502020204030204" pitchFamily="34" charset="0"/>
                <a:cs typeface="Calibri" panose="020F0502020204030204" pitchFamily="34" charset="0"/>
              </a:rPr>
              <a:t>)</a:t>
            </a:r>
          </a:p>
          <a:p>
            <a:pPr eaLnBrk="1" hangingPunct="1">
              <a:defRPr/>
            </a:pPr>
            <a:endParaRPr lang="it-IT" u="none" dirty="0">
              <a:latin typeface="Calibri" panose="020F0502020204030204" pitchFamily="34" charset="0"/>
              <a:ea typeface="Calibri" panose="020F0502020204030204" pitchFamily="34" charset="0"/>
              <a:cs typeface="Calibri" panose="020F0502020204030204" pitchFamily="34" charset="0"/>
            </a:endParaRPr>
          </a:p>
          <a:p>
            <a:pPr marL="342900" indent="-342900" eaLnBrk="1" hangingPunct="1">
              <a:buFontTx/>
              <a:buChar char="-"/>
              <a:defRPr/>
            </a:pPr>
            <a:r>
              <a:rPr lang="it-IT" u="none" dirty="0">
                <a:latin typeface="Calibri" panose="020F0502020204030204" pitchFamily="34" charset="0"/>
                <a:ea typeface="Calibri" panose="020F0502020204030204" pitchFamily="34" charset="0"/>
                <a:cs typeface="Calibri" panose="020F0502020204030204" pitchFamily="34" charset="0"/>
              </a:rPr>
              <a:t>Inviato via e-mail alla tutor internazionalizzazione per l’approvazione (</a:t>
            </a:r>
            <a:r>
              <a:rPr lang="it-IT" u="none" dirty="0" err="1">
                <a:solidFill>
                  <a:srgbClr val="000000"/>
                </a:solidFill>
                <a:latin typeface="Calibri" panose="020F0502020204030204" pitchFamily="34" charset="0"/>
                <a:ea typeface="Calibri" panose="020F0502020204030204" pitchFamily="34" charset="0"/>
                <a:cs typeface="Calibri" panose="020F0502020204030204" pitchFamily="34" charset="0"/>
              </a:rPr>
              <a:t>Dotts.ssa</a:t>
            </a:r>
            <a:r>
              <a:rPr lang="it-IT" u="none" dirty="0">
                <a:solidFill>
                  <a:srgbClr val="000000"/>
                </a:solidFill>
                <a:latin typeface="Calibri" panose="020F0502020204030204" pitchFamily="34" charset="0"/>
                <a:ea typeface="Calibri" panose="020F0502020204030204" pitchFamily="34" charset="0"/>
                <a:cs typeface="Calibri" panose="020F0502020204030204" pitchFamily="34" charset="0"/>
              </a:rPr>
              <a:t> Alessia Belluzzi - </a:t>
            </a:r>
            <a:r>
              <a:rPr lang="it-IT" u="none" dirty="0">
                <a:solidFill>
                  <a:srgbClr val="000000"/>
                </a:solidFill>
                <a:latin typeface="Calibri" panose="020F0502020204030204" pitchFamily="34" charset="0"/>
                <a:ea typeface="Calibri" panose="020F0502020204030204" pitchFamily="34" charset="0"/>
                <a:cs typeface="Calibri" panose="020F0502020204030204" pitchFamily="34" charset="0"/>
                <a:hlinkClick r:id="rId3"/>
              </a:rPr>
              <a:t>alessia.belluzzi@unibo.it</a:t>
            </a:r>
            <a:r>
              <a:rPr lang="it-IT" u="none" dirty="0">
                <a:solidFill>
                  <a:srgbClr val="000000"/>
                </a:solidFill>
                <a:latin typeface="Calibri" panose="020F0502020204030204" pitchFamily="34" charset="0"/>
                <a:ea typeface="Calibri" panose="020F0502020204030204" pitchFamily="34" charset="0"/>
                <a:cs typeface="Calibri" panose="020F0502020204030204" pitchFamily="34" charset="0"/>
              </a:rPr>
              <a:t>)</a:t>
            </a:r>
          </a:p>
          <a:p>
            <a:pPr marL="342900" indent="-342900" eaLnBrk="1" hangingPunct="1">
              <a:buFontTx/>
              <a:buChar char="-"/>
              <a:defRPr/>
            </a:pPr>
            <a:endParaRPr lang="it-IT" u="none"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342900" indent="-342900" eaLnBrk="1" hangingPunct="1">
              <a:buFontTx/>
              <a:buChar char="-"/>
              <a:defRPr/>
            </a:pPr>
            <a:r>
              <a:rPr lang="it-IT" u="none" dirty="0">
                <a:latin typeface="Calibri" panose="020F0502020204030204" pitchFamily="34" charset="0"/>
                <a:ea typeface="Calibri" panose="020F0502020204030204" pitchFamily="34" charset="0"/>
                <a:cs typeface="Calibri" panose="020F0502020204030204" pitchFamily="34" charset="0"/>
              </a:rPr>
              <a:t>presentato su </a:t>
            </a:r>
            <a:r>
              <a:rPr lang="it-IT" u="none" dirty="0" err="1">
                <a:latin typeface="Calibri" panose="020F0502020204030204" pitchFamily="34" charset="0"/>
                <a:ea typeface="Calibri" panose="020F0502020204030204" pitchFamily="34" charset="0"/>
                <a:cs typeface="Calibri" panose="020F0502020204030204" pitchFamily="34" charset="0"/>
              </a:rPr>
              <a:t>almaRM</a:t>
            </a:r>
            <a:r>
              <a:rPr lang="it-IT" u="none" dirty="0">
                <a:latin typeface="Calibri" panose="020F0502020204030204" pitchFamily="34" charset="0"/>
                <a:ea typeface="Calibri" panose="020F0502020204030204" pitchFamily="34" charset="0"/>
                <a:cs typeface="Calibri" panose="020F0502020204030204" pitchFamily="34" charset="0"/>
              </a:rPr>
              <a:t> con l’indicazione dell’avvenuta approvazione delle tutor</a:t>
            </a:r>
          </a:p>
          <a:p>
            <a:pPr marL="342900" indent="-342900" eaLnBrk="1" hangingPunct="1">
              <a:buFontTx/>
              <a:buChar char="-"/>
              <a:defRPr/>
            </a:pPr>
            <a:r>
              <a:rPr lang="it-IT" u="none" dirty="0">
                <a:latin typeface="Calibri" panose="020F0502020204030204" pitchFamily="34" charset="0"/>
                <a:ea typeface="Calibri" panose="020F0502020204030204" pitchFamily="34" charset="0"/>
                <a:cs typeface="Calibri" panose="020F0502020204030204" pitchFamily="34" charset="0"/>
              </a:rPr>
              <a:t>validato dal docente proponente</a:t>
            </a:r>
          </a:p>
          <a:p>
            <a:pPr marL="342900" indent="-342900" eaLnBrk="1" hangingPunct="1">
              <a:buFontTx/>
              <a:buChar char="-"/>
              <a:defRPr/>
            </a:pPr>
            <a:endParaRPr lang="it-IT" u="none" dirty="0">
              <a:latin typeface="Calibri" panose="020F0502020204030204" pitchFamily="34" charset="0"/>
              <a:ea typeface="Calibri" panose="020F0502020204030204" pitchFamily="34" charset="0"/>
              <a:cs typeface="Calibri" panose="020F0502020204030204" pitchFamily="34" charset="0"/>
            </a:endParaRPr>
          </a:p>
          <a:p>
            <a:pPr marL="342900" indent="-342900" eaLnBrk="1" hangingPunct="1">
              <a:buFontTx/>
              <a:buChar char="-"/>
              <a:defRPr/>
            </a:pPr>
            <a:r>
              <a:rPr lang="it-IT" u="none" dirty="0">
                <a:latin typeface="Calibri" panose="020F0502020204030204" pitchFamily="34" charset="0"/>
                <a:ea typeface="Calibri" panose="020F0502020204030204" pitchFamily="34" charset="0"/>
                <a:cs typeface="Calibri" panose="020F0502020204030204" pitchFamily="34" charset="0"/>
              </a:rPr>
              <a:t>firmato dal coordinatore del corso di studi</a:t>
            </a:r>
          </a:p>
          <a:p>
            <a:pPr eaLnBrk="1" hangingPunct="1">
              <a:defRPr/>
            </a:pPr>
            <a:endParaRPr lang="it-IT" u="none" dirty="0">
              <a:latin typeface="Calibri" panose="020F0502020204030204" pitchFamily="34" charset="0"/>
              <a:ea typeface="Calibri" panose="020F0502020204030204" pitchFamily="34" charset="0"/>
              <a:cs typeface="Calibri" panose="020F0502020204030204" pitchFamily="34" charset="0"/>
            </a:endParaRPr>
          </a:p>
          <a:p>
            <a:pPr eaLnBrk="1" hangingPunct="1">
              <a:defRPr/>
            </a:pPr>
            <a:r>
              <a:rPr lang="it-IT" u="none" dirty="0">
                <a:latin typeface="Calibri" panose="020F0502020204030204" pitchFamily="34" charset="0"/>
                <a:ea typeface="Calibri" panose="020F0502020204030204" pitchFamily="34" charset="0"/>
                <a:cs typeface="Calibri" panose="020F0502020204030204" pitchFamily="34" charset="0"/>
              </a:rPr>
              <a:t>Nella predisposizione (ed invio alle tutor) è importante creare già una tabella con le corrispondenze tre esami da sostenere ed esami da riconoscere (e relativi crediti) come meglio dettagliato di seguito)</a:t>
            </a:r>
          </a:p>
        </p:txBody>
      </p:sp>
      <p:sp>
        <p:nvSpPr>
          <p:cNvPr id="6" name="Text Box 14">
            <a:extLst>
              <a:ext uri="{FF2B5EF4-FFF2-40B4-BE49-F238E27FC236}">
                <a16:creationId xmlns:a16="http://schemas.microsoft.com/office/drawing/2014/main" id="{09DABCC0-1738-DE03-F7C5-03664E495238}"/>
              </a:ext>
            </a:extLst>
          </p:cNvPr>
          <p:cNvSpPr txBox="1">
            <a:spLocks noChangeArrowheads="1"/>
          </p:cNvSpPr>
          <p:nvPr/>
        </p:nvSpPr>
        <p:spPr bwMode="auto">
          <a:xfrm>
            <a:off x="2700338" y="404813"/>
            <a:ext cx="4037012"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it-IT" altLang="it-IT" sz="2800" b="1" u="none" dirty="0">
                <a:solidFill>
                  <a:srgbClr val="A50021"/>
                </a:solidFill>
                <a:effectLst>
                  <a:outerShdw blurRad="38100" dist="38100" dir="2700000" algn="tl">
                    <a:srgbClr val="000000">
                      <a:alpha val="43137"/>
                    </a:srgbClr>
                  </a:outerShdw>
                </a:effectLst>
                <a:latin typeface="Calibri" panose="020F0502020204030204" pitchFamily="34" charset="0"/>
              </a:rPr>
              <a:t>IL LEARNING AGREEMENT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ABF8E-62D0-6553-2587-8BCB65719A6B}"/>
            </a:ext>
          </a:extLst>
        </p:cNvPr>
        <p:cNvGrpSpPr/>
        <p:nvPr/>
      </p:nvGrpSpPr>
      <p:grpSpPr>
        <a:xfrm>
          <a:off x="0" y="0"/>
          <a:ext cx="0" cy="0"/>
          <a:chOff x="0" y="0"/>
          <a:chExt cx="0" cy="0"/>
        </a:xfrm>
      </p:grpSpPr>
      <p:sp>
        <p:nvSpPr>
          <p:cNvPr id="2" name="Rettangolo 1">
            <a:extLst>
              <a:ext uri="{FF2B5EF4-FFF2-40B4-BE49-F238E27FC236}">
                <a16:creationId xmlns:a16="http://schemas.microsoft.com/office/drawing/2014/main" id="{58A360A1-1236-7034-8B66-EC0CA4EFF4C8}"/>
              </a:ext>
            </a:extLst>
          </p:cNvPr>
          <p:cNvSpPr/>
          <p:nvPr/>
        </p:nvSpPr>
        <p:spPr>
          <a:xfrm>
            <a:off x="323529" y="1196975"/>
            <a:ext cx="7992888" cy="3693319"/>
          </a:xfrm>
          <a:prstGeom prst="rect">
            <a:avLst/>
          </a:prstGeom>
        </p:spPr>
        <p:txBody>
          <a:bodyPr wrap="square">
            <a:spAutoFit/>
          </a:bodyPr>
          <a:lstStyle/>
          <a:p>
            <a:pPr eaLnBrk="1" hangingPunct="1">
              <a:defRPr/>
            </a:pPr>
            <a:endParaRPr lang="it-IT" u="none" dirty="0">
              <a:latin typeface="Calibri" panose="020F0502020204030204" pitchFamily="34" charset="0"/>
              <a:ea typeface="Calibri" panose="020F0502020204030204" pitchFamily="34" charset="0"/>
              <a:cs typeface="Calibri" panose="020F0502020204030204" pitchFamily="34" charset="0"/>
            </a:endParaRPr>
          </a:p>
          <a:p>
            <a:pPr eaLnBrk="1" hangingPunct="1">
              <a:defRPr/>
            </a:pPr>
            <a:r>
              <a:rPr lang="it-IT" u="none" dirty="0">
                <a:latin typeface="Calibri" panose="020F0502020204030204" pitchFamily="34" charset="0"/>
                <a:ea typeface="Calibri" panose="020F0502020204030204" pitchFamily="34" charset="0"/>
                <a:cs typeface="Calibri" panose="020F0502020204030204" pitchFamily="34" charset="0"/>
              </a:rPr>
              <a:t>→ al termine dell’iter di approvazione </a:t>
            </a:r>
            <a:r>
              <a:rPr lang="it-IT" b="1" u="none" dirty="0">
                <a:solidFill>
                  <a:srgbClr val="A50021"/>
                </a:solidFill>
                <a:latin typeface="Calibri" panose="020F0502020204030204" pitchFamily="34" charset="0"/>
                <a:ea typeface="Calibri" panose="020F0502020204030204" pitchFamily="34" charset="0"/>
                <a:cs typeface="Calibri" panose="020F0502020204030204" pitchFamily="34" charset="0"/>
              </a:rPr>
              <a:t>lo studente ha la garanzia del riconoscimento</a:t>
            </a:r>
            <a:r>
              <a:rPr lang="it-IT" u="none" dirty="0">
                <a:latin typeface="Calibri" panose="020F0502020204030204" pitchFamily="34" charset="0"/>
                <a:ea typeface="Calibri" panose="020F0502020204030204" pitchFamily="34" charset="0"/>
                <a:cs typeface="Calibri" panose="020F0502020204030204" pitchFamily="34" charset="0"/>
              </a:rPr>
              <a:t>.</a:t>
            </a:r>
          </a:p>
          <a:p>
            <a:pPr eaLnBrk="1" hangingPunct="1">
              <a:defRPr/>
            </a:pPr>
            <a:endParaRPr lang="it-IT" u="none" dirty="0">
              <a:latin typeface="Calibri" panose="020F0502020204030204" pitchFamily="34" charset="0"/>
              <a:ea typeface="Calibri" panose="020F0502020204030204" pitchFamily="34" charset="0"/>
              <a:cs typeface="Calibri" panose="020F0502020204030204" pitchFamily="34" charset="0"/>
            </a:endParaRPr>
          </a:p>
          <a:p>
            <a:pPr eaLnBrk="1" hangingPunct="1">
              <a:defRPr/>
            </a:pPr>
            <a:r>
              <a:rPr lang="it-IT" u="none" dirty="0">
                <a:latin typeface="Calibri" panose="020F0502020204030204" pitchFamily="34" charset="0"/>
                <a:ea typeface="Calibri" panose="020F0502020204030204" pitchFamily="34" charset="0"/>
                <a:cs typeface="Calibri" panose="020F0502020204030204" pitchFamily="34" charset="0"/>
              </a:rPr>
              <a:t>Quindi </a:t>
            </a:r>
            <a:r>
              <a:rPr lang="it-IT" dirty="0">
                <a:latin typeface="Calibri" panose="020F0502020204030204" pitchFamily="34" charset="0"/>
                <a:ea typeface="Calibri" panose="020F0502020204030204" pitchFamily="34" charset="0"/>
                <a:cs typeface="Calibri" panose="020F0502020204030204" pitchFamily="34" charset="0"/>
              </a:rPr>
              <a:t>se lo studente, durante lo scambio Erasmus sosterrà con successo </a:t>
            </a:r>
            <a:r>
              <a:rPr lang="it-IT" u="none" dirty="0">
                <a:latin typeface="Calibri" panose="020F0502020204030204" pitchFamily="34" charset="0"/>
                <a:ea typeface="Calibri" panose="020F0502020204030204" pitchFamily="34" charset="0"/>
                <a:cs typeface="Calibri" panose="020F0502020204030204" pitchFamily="34" charset="0"/>
              </a:rPr>
              <a:t>tutti i corsi indicati in learning agreement, avrà la certezza del riconoscimento dei corsi in piano di studio, in base ai gruppi di corrispondenza indicati in learning agreement. </a:t>
            </a:r>
          </a:p>
          <a:p>
            <a:pPr eaLnBrk="1" hangingPunct="1">
              <a:defRPr/>
            </a:pPr>
            <a:endParaRPr lang="it-IT" u="none" dirty="0">
              <a:latin typeface="Calibri" panose="020F0502020204030204" pitchFamily="34" charset="0"/>
              <a:ea typeface="Calibri" panose="020F0502020204030204" pitchFamily="34" charset="0"/>
              <a:cs typeface="Calibri" panose="020F0502020204030204" pitchFamily="34" charset="0"/>
            </a:endParaRPr>
          </a:p>
          <a:p>
            <a:pPr eaLnBrk="1" hangingPunct="1">
              <a:defRPr/>
            </a:pPr>
            <a:r>
              <a:rPr lang="it-IT" b="1" u="none" dirty="0">
                <a:solidFill>
                  <a:srgbClr val="A50021"/>
                </a:solidFill>
                <a:latin typeface="Calibri" panose="020F0502020204030204" pitchFamily="34" charset="0"/>
                <a:ea typeface="Calibri" panose="020F0502020204030204" pitchFamily="34" charset="0"/>
                <a:cs typeface="Calibri" panose="020F0502020204030204" pitchFamily="34" charset="0"/>
              </a:rPr>
              <a:t>Al contrario, se lo studente non ha indicato in learning agreement un’attività formativa di cui invece intende chiedere il riconoscimento al rientro, non otterrà il riconoscimento </a:t>
            </a:r>
          </a:p>
          <a:p>
            <a:pPr eaLnBrk="1" hangingPunct="1">
              <a:defRPr/>
            </a:pPr>
            <a:r>
              <a:rPr lang="it-IT" u="none" dirty="0">
                <a:latin typeface="Calibri" panose="020F0502020204030204" pitchFamily="34" charset="0"/>
                <a:ea typeface="Calibri" panose="020F0502020204030204" pitchFamily="34" charset="0"/>
                <a:cs typeface="Calibri" panose="020F0502020204030204" pitchFamily="34" charset="0"/>
              </a:rPr>
              <a:t>(o, anche se richiederà il riconoscimento al momento del rientro, non avrà alcuna garanzia del riconoscimento).</a:t>
            </a:r>
          </a:p>
        </p:txBody>
      </p:sp>
      <p:sp>
        <p:nvSpPr>
          <p:cNvPr id="6" name="Text Box 14">
            <a:extLst>
              <a:ext uri="{FF2B5EF4-FFF2-40B4-BE49-F238E27FC236}">
                <a16:creationId xmlns:a16="http://schemas.microsoft.com/office/drawing/2014/main" id="{AEA53CC8-6364-5DF6-648F-83C687AB37B9}"/>
              </a:ext>
            </a:extLst>
          </p:cNvPr>
          <p:cNvSpPr txBox="1">
            <a:spLocks noChangeArrowheads="1"/>
          </p:cNvSpPr>
          <p:nvPr/>
        </p:nvSpPr>
        <p:spPr bwMode="auto">
          <a:xfrm>
            <a:off x="2700338" y="404813"/>
            <a:ext cx="4037012"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it-IT" altLang="it-IT" sz="2800" b="1" u="none" dirty="0">
                <a:solidFill>
                  <a:srgbClr val="A50021"/>
                </a:solidFill>
                <a:effectLst>
                  <a:outerShdw blurRad="38100" dist="38100" dir="2700000" algn="tl">
                    <a:srgbClr val="000000">
                      <a:alpha val="43137"/>
                    </a:srgbClr>
                  </a:outerShdw>
                </a:effectLst>
                <a:latin typeface="Calibri" panose="020F0502020204030204" pitchFamily="34" charset="0"/>
              </a:rPr>
              <a:t>IL LEARNING AGREEMENT</a:t>
            </a:r>
          </a:p>
        </p:txBody>
      </p:sp>
    </p:spTree>
    <p:extLst>
      <p:ext uri="{BB962C8B-B14F-4D97-AF65-F5344CB8AC3E}">
        <p14:creationId xmlns:p14="http://schemas.microsoft.com/office/powerpoint/2010/main" val="1796067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1" name="Rectangle 7">
            <a:extLst>
              <a:ext uri="{FF2B5EF4-FFF2-40B4-BE49-F238E27FC236}">
                <a16:creationId xmlns:a16="http://schemas.microsoft.com/office/drawing/2014/main" id="{5BD01A35-A41A-B7DC-2EE0-31AB2D2A26B5}"/>
              </a:ext>
            </a:extLst>
          </p:cNvPr>
          <p:cNvSpPr>
            <a:spLocks noChangeArrowheads="1"/>
          </p:cNvSpPr>
          <p:nvPr/>
        </p:nvSpPr>
        <p:spPr bwMode="auto">
          <a:xfrm>
            <a:off x="323850" y="1268413"/>
            <a:ext cx="8667750" cy="5018087"/>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fontAlgn="base">
              <a:spcBef>
                <a:spcPct val="20000"/>
              </a:spcBef>
              <a:spcAft>
                <a:spcPct val="0"/>
              </a:spcAft>
              <a:buChar char="»"/>
              <a:defRPr sz="2000">
                <a:solidFill>
                  <a:schemeClr val="tx1"/>
                </a:solidFill>
                <a:latin typeface="Arial" charset="0"/>
              </a:defRPr>
            </a:lvl6pPr>
            <a:lvl7pPr marL="2971800" indent="-228600" fontAlgn="base">
              <a:spcBef>
                <a:spcPct val="20000"/>
              </a:spcBef>
              <a:spcAft>
                <a:spcPct val="0"/>
              </a:spcAft>
              <a:buChar char="»"/>
              <a:defRPr sz="2000">
                <a:solidFill>
                  <a:schemeClr val="tx1"/>
                </a:solidFill>
                <a:latin typeface="Arial" charset="0"/>
              </a:defRPr>
            </a:lvl7pPr>
            <a:lvl8pPr marL="3429000" indent="-228600" fontAlgn="base">
              <a:spcBef>
                <a:spcPct val="20000"/>
              </a:spcBef>
              <a:spcAft>
                <a:spcPct val="0"/>
              </a:spcAft>
              <a:buChar char="»"/>
              <a:defRPr sz="2000">
                <a:solidFill>
                  <a:schemeClr val="tx1"/>
                </a:solidFill>
                <a:latin typeface="Arial" charset="0"/>
              </a:defRPr>
            </a:lvl8pPr>
            <a:lvl9pPr marL="3886200" indent="-228600" fontAlgn="base">
              <a:spcBef>
                <a:spcPct val="20000"/>
              </a:spcBef>
              <a:spcAft>
                <a:spcPct val="0"/>
              </a:spcAft>
              <a:buChar char="»"/>
              <a:defRPr sz="2000">
                <a:solidFill>
                  <a:schemeClr val="tx1"/>
                </a:solidFill>
                <a:latin typeface="Arial" charset="0"/>
              </a:defRPr>
            </a:lvl9pPr>
          </a:lstStyle>
          <a:p>
            <a:pPr marL="0" indent="0" eaLnBrk="1" hangingPunct="1">
              <a:buFontTx/>
              <a:buNone/>
              <a:defRPr/>
            </a:pPr>
            <a:r>
              <a:rPr lang="it-IT" sz="2000" u="none" dirty="0">
                <a:latin typeface="Calibri" panose="020F0502020204030204" pitchFamily="34" charset="0"/>
              </a:rPr>
              <a:t>Il learning agreement deve essere presentato on line su </a:t>
            </a:r>
            <a:br>
              <a:rPr lang="it-IT" sz="2000" u="none" dirty="0">
                <a:latin typeface="Calibri" panose="020F0502020204030204" pitchFamily="34" charset="0"/>
              </a:rPr>
            </a:br>
            <a:r>
              <a:rPr lang="it-IT" sz="2000" b="1" u="none" dirty="0">
                <a:solidFill>
                  <a:srgbClr val="FF0000"/>
                </a:solidFill>
                <a:latin typeface="Calibri" panose="020F0502020204030204" pitchFamily="34" charset="0"/>
              </a:rPr>
              <a:t>AlmaRM </a:t>
            </a:r>
            <a:r>
              <a:rPr lang="it-IT" sz="2000" u="none" dirty="0">
                <a:latin typeface="Calibri" panose="020F0502020204030204" pitchFamily="34" charset="0"/>
                <a:hlinkClick r:id="rId2"/>
              </a:rPr>
              <a:t>https://almarm.unibo.it</a:t>
            </a:r>
            <a:endParaRPr lang="it-IT" sz="2000" u="none" dirty="0">
              <a:latin typeface="Calibri" panose="020F0502020204030204" pitchFamily="34" charset="0"/>
            </a:endParaRPr>
          </a:p>
          <a:p>
            <a:pPr eaLnBrk="1" hangingPunct="1">
              <a:buFont typeface="Wingdings" panose="05000000000000000000" pitchFamily="2" charset="2"/>
              <a:buChar char="ü"/>
              <a:defRPr/>
            </a:pPr>
            <a:endParaRPr lang="it-IT" sz="2000" u="none" dirty="0">
              <a:latin typeface="Calibri" panose="020F0502020204030204" pitchFamily="34" charset="0"/>
            </a:endParaRPr>
          </a:p>
          <a:p>
            <a:pPr marL="0" indent="0" eaLnBrk="1" hangingPunct="1">
              <a:buFontTx/>
              <a:buNone/>
              <a:defRPr/>
            </a:pPr>
            <a:r>
              <a:rPr lang="it-IT" sz="2000" u="none" dirty="0">
                <a:latin typeface="Calibri" panose="020F0502020204030204" pitchFamily="34" charset="0"/>
              </a:rPr>
              <a:t>Lo studente dovrà quindi connettersi al sistema con le proprie credenziali ed indicare per ciascun gruppo:</a:t>
            </a:r>
            <a:br>
              <a:rPr lang="it-IT" sz="2000" u="none" dirty="0">
                <a:latin typeface="Calibri" panose="020F0502020204030204" pitchFamily="34" charset="0"/>
              </a:rPr>
            </a:br>
            <a:endParaRPr lang="it-IT" sz="2000" u="none" dirty="0">
              <a:latin typeface="Calibri" panose="020F0502020204030204" pitchFamily="34" charset="0"/>
            </a:endParaRPr>
          </a:p>
          <a:p>
            <a:pPr eaLnBrk="1" hangingPunct="1">
              <a:buFont typeface="Wingdings" panose="05000000000000000000" pitchFamily="2" charset="2"/>
              <a:buChar char="Ø"/>
              <a:defRPr/>
            </a:pPr>
            <a:r>
              <a:rPr lang="it-IT" sz="2000" u="none" dirty="0">
                <a:latin typeface="Calibri" panose="020F0502020204030204" pitchFamily="34" charset="0"/>
              </a:rPr>
              <a:t>nella parte sinistra “</a:t>
            </a:r>
            <a:r>
              <a:rPr lang="it-IT" sz="2000" u="none" dirty="0">
                <a:solidFill>
                  <a:srgbClr val="FF0000"/>
                </a:solidFill>
                <a:latin typeface="Calibri" panose="020F0502020204030204" pitchFamily="34" charset="0"/>
              </a:rPr>
              <a:t>Attività estere</a:t>
            </a:r>
            <a:r>
              <a:rPr lang="it-IT" sz="2000" u="none" dirty="0">
                <a:latin typeface="Calibri" panose="020F0502020204030204" pitchFamily="34" charset="0"/>
              </a:rPr>
              <a:t>”:  gli esami che intende sostenere all’estero</a:t>
            </a:r>
          </a:p>
          <a:p>
            <a:pPr eaLnBrk="1" hangingPunct="1">
              <a:buFont typeface="Wingdings" panose="05000000000000000000" pitchFamily="2" charset="2"/>
              <a:buChar char="Ø"/>
              <a:defRPr/>
            </a:pPr>
            <a:r>
              <a:rPr lang="it-IT" sz="2000" u="none" dirty="0">
                <a:latin typeface="Calibri" panose="020F0502020204030204" pitchFamily="34" charset="0"/>
              </a:rPr>
              <a:t>nella parte destra “</a:t>
            </a:r>
            <a:r>
              <a:rPr lang="it-IT" sz="2000" u="none" dirty="0">
                <a:solidFill>
                  <a:srgbClr val="FF0000"/>
                </a:solidFill>
                <a:latin typeface="Calibri" panose="020F0502020204030204" pitchFamily="34" charset="0"/>
              </a:rPr>
              <a:t>Attività da riconoscere</a:t>
            </a:r>
            <a:r>
              <a:rPr lang="it-IT" sz="2000" u="none" dirty="0">
                <a:latin typeface="Calibri" panose="020F0502020204030204" pitchFamily="34" charset="0"/>
              </a:rPr>
              <a:t>” i corsi del piano di studi di cui s’intende richiedere il riconoscimento</a:t>
            </a:r>
          </a:p>
          <a:p>
            <a:pPr eaLnBrk="1" hangingPunct="1">
              <a:buFont typeface="Wingdings" panose="05000000000000000000" pitchFamily="2" charset="2"/>
              <a:buChar char="Ø"/>
              <a:defRPr/>
            </a:pPr>
            <a:endParaRPr lang="it-IT" sz="2000" u="none" dirty="0">
              <a:latin typeface="Calibri" panose="020F0502020204030204" pitchFamily="34" charset="0"/>
            </a:endParaRPr>
          </a:p>
          <a:p>
            <a:pPr marL="0" indent="0" eaLnBrk="1" hangingPunct="1">
              <a:buFontTx/>
              <a:buNone/>
              <a:defRPr/>
            </a:pPr>
            <a:r>
              <a:rPr lang="it-IT" sz="2000" u="none" dirty="0">
                <a:latin typeface="Calibri" panose="020F0502020204030204" pitchFamily="34" charset="0"/>
              </a:rPr>
              <a:t>È importante creare più </a:t>
            </a:r>
            <a:r>
              <a:rPr lang="it-IT" sz="2000" b="1" u="none" dirty="0">
                <a:solidFill>
                  <a:srgbClr val="FF0000"/>
                </a:solidFill>
                <a:latin typeface="Calibri" panose="020F0502020204030204" pitchFamily="34" charset="0"/>
              </a:rPr>
              <a:t>gruppi di corrispondenza </a:t>
            </a:r>
            <a:r>
              <a:rPr lang="it-IT" sz="2000" u="none" dirty="0">
                <a:latin typeface="Calibri" panose="020F0502020204030204" pitchFamily="34" charset="0"/>
              </a:rPr>
              <a:t>(con il tasto “aggiungi gruppo”) per rendere chiare le corrispondenze tra esami da sostenere all’estero ed attività di cui si richiede il riconoscimento.</a:t>
            </a:r>
          </a:p>
          <a:p>
            <a:pPr marL="0" indent="0" algn="ctr" eaLnBrk="1" hangingPunct="1">
              <a:buFontTx/>
              <a:buNone/>
              <a:defRPr/>
            </a:pPr>
            <a:endParaRPr lang="it-IT" altLang="it-IT" sz="2000" u="none" dirty="0">
              <a:latin typeface="Calibri" panose="020F0502020204030204" pitchFamily="34" charset="0"/>
            </a:endParaRPr>
          </a:p>
        </p:txBody>
      </p:sp>
      <p:sp>
        <p:nvSpPr>
          <p:cNvPr id="4" name="Text Box 14">
            <a:extLst>
              <a:ext uri="{FF2B5EF4-FFF2-40B4-BE49-F238E27FC236}">
                <a16:creationId xmlns:a16="http://schemas.microsoft.com/office/drawing/2014/main" id="{58C47169-23CB-6D91-7F16-91EF0270CD24}"/>
              </a:ext>
            </a:extLst>
          </p:cNvPr>
          <p:cNvSpPr txBox="1">
            <a:spLocks noChangeArrowheads="1"/>
          </p:cNvSpPr>
          <p:nvPr/>
        </p:nvSpPr>
        <p:spPr bwMode="auto">
          <a:xfrm>
            <a:off x="2430463" y="549275"/>
            <a:ext cx="4111625"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it-IT" altLang="it-IT" sz="2800" b="1" u="none" dirty="0">
                <a:solidFill>
                  <a:srgbClr val="A50021"/>
                </a:solidFill>
                <a:effectLst>
                  <a:outerShdw blurRad="38100" dist="38100" dir="2700000" algn="tl">
                    <a:srgbClr val="000000">
                      <a:alpha val="43137"/>
                    </a:srgbClr>
                  </a:outerShdw>
                </a:effectLst>
                <a:latin typeface="Calibri" panose="020F0502020204030204" pitchFamily="34" charset="0"/>
              </a:rPr>
              <a:t>COME COMPILARE IL L.A.?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57C4FAC1-3C5B-42AA-EF75-1472D6A8B164}"/>
              </a:ext>
            </a:extLst>
          </p:cNvPr>
          <p:cNvSpPr>
            <a:spLocks noChangeArrowheads="1"/>
          </p:cNvSpPr>
          <p:nvPr/>
        </p:nvSpPr>
        <p:spPr bwMode="auto">
          <a:xfrm>
            <a:off x="152400" y="1219200"/>
            <a:ext cx="8153400" cy="4114800"/>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eaLnBrk="1" hangingPunct="1">
              <a:spcBef>
                <a:spcPct val="20000"/>
              </a:spcBef>
              <a:buFontTx/>
              <a:buChar char="•"/>
            </a:pPr>
            <a:endParaRPr lang="it-IT" altLang="it-IT" u="none">
              <a:latin typeface="Times New Roman" panose="02020603050405020304" pitchFamily="18" charset="0"/>
            </a:endParaRPr>
          </a:p>
        </p:txBody>
      </p:sp>
      <p:sp>
        <p:nvSpPr>
          <p:cNvPr id="10" name="Rettangolo 9">
            <a:extLst>
              <a:ext uri="{FF2B5EF4-FFF2-40B4-BE49-F238E27FC236}">
                <a16:creationId xmlns:a16="http://schemas.microsoft.com/office/drawing/2014/main" id="{3F4C8FA7-ADAB-4102-F8C0-8B4C969917EB}"/>
              </a:ext>
            </a:extLst>
          </p:cNvPr>
          <p:cNvSpPr/>
          <p:nvPr/>
        </p:nvSpPr>
        <p:spPr>
          <a:xfrm>
            <a:off x="152400" y="1166813"/>
            <a:ext cx="8883650" cy="3770312"/>
          </a:xfrm>
          <a:prstGeom prst="rect">
            <a:avLst/>
          </a:prstGeom>
        </p:spPr>
        <p:txBody>
          <a:bodyPr>
            <a:spAutoFit/>
          </a:bodyPr>
          <a:lstStyle/>
          <a:p>
            <a:pPr eaLnBrk="1" hangingPunct="1">
              <a:defRPr/>
            </a:pPr>
            <a:r>
              <a:rPr lang="it-IT" u="none" dirty="0">
                <a:latin typeface="Calibri" panose="020F0502020204030204" pitchFamily="34" charset="0"/>
              </a:rPr>
              <a:t>Per ogni esame del piano di studi “italiano” è possibile individuare:</a:t>
            </a:r>
          </a:p>
          <a:p>
            <a:pPr marL="342900" indent="-342900" eaLnBrk="1" hangingPunct="1">
              <a:buFont typeface="Wingdings" panose="05000000000000000000" pitchFamily="2" charset="2"/>
              <a:buChar char="ü"/>
              <a:defRPr/>
            </a:pPr>
            <a:r>
              <a:rPr lang="it-IT" u="none" dirty="0">
                <a:latin typeface="Calibri" panose="020F0502020204030204" pitchFamily="34" charset="0"/>
              </a:rPr>
              <a:t>un esame corrispondente</a:t>
            </a:r>
          </a:p>
          <a:p>
            <a:pPr marL="342900" indent="-342900" eaLnBrk="1" hangingPunct="1">
              <a:buFont typeface="Wingdings" panose="05000000000000000000" pitchFamily="2" charset="2"/>
              <a:buChar char="ü"/>
              <a:defRPr/>
            </a:pPr>
            <a:r>
              <a:rPr lang="it-IT" u="none" dirty="0">
                <a:latin typeface="Calibri" panose="020F0502020204030204" pitchFamily="34" charset="0"/>
              </a:rPr>
              <a:t>un pacchetto di esami (nel caso il numero di crediti di ciascun esame offerto all’estero sia inferiore rispetto a quelli in piano di studi). </a:t>
            </a:r>
          </a:p>
          <a:p>
            <a:pPr eaLnBrk="1" hangingPunct="1">
              <a:defRPr/>
            </a:pPr>
            <a:endParaRPr lang="it-IT" sz="1000" u="none" dirty="0">
              <a:latin typeface="Calibri" panose="020F0502020204030204" pitchFamily="34" charset="0"/>
            </a:endParaRPr>
          </a:p>
          <a:p>
            <a:pPr eaLnBrk="1" hangingPunct="1">
              <a:defRPr/>
            </a:pPr>
            <a:r>
              <a:rPr lang="it-IT" u="none" dirty="0">
                <a:latin typeface="Calibri" panose="020F0502020204030204" pitchFamily="34" charset="0"/>
              </a:rPr>
              <a:t>Al contrario, nel caso in cui i corsi presso l’università estera abbiano un numero di crediti più elevato rispetto ai corsi in piano di studi, è possibile associare un corso estero con più corsi del piano di studi.</a:t>
            </a:r>
          </a:p>
          <a:p>
            <a:pPr eaLnBrk="1" hangingPunct="1">
              <a:defRPr/>
            </a:pPr>
            <a:endParaRPr lang="it-IT" sz="1000" u="none" dirty="0">
              <a:latin typeface="Calibri" panose="020F0502020204030204" pitchFamily="34" charset="0"/>
            </a:endParaRPr>
          </a:p>
          <a:p>
            <a:pPr eaLnBrk="1" hangingPunct="1">
              <a:defRPr/>
            </a:pPr>
            <a:r>
              <a:rPr lang="it-IT" u="none" dirty="0">
                <a:solidFill>
                  <a:srgbClr val="FF0000"/>
                </a:solidFill>
                <a:latin typeface="Calibri" panose="020F0502020204030204" pitchFamily="34" charset="0"/>
              </a:rPr>
              <a:t>N.B. 1 ECTS=1 CFU           </a:t>
            </a:r>
          </a:p>
          <a:p>
            <a:pPr eaLnBrk="1" hangingPunct="1">
              <a:defRPr/>
            </a:pPr>
            <a:r>
              <a:rPr lang="it-IT" sz="1000" u="none" dirty="0">
                <a:solidFill>
                  <a:srgbClr val="FF0000"/>
                </a:solidFill>
                <a:latin typeface="Calibri" panose="020F0502020204030204" pitchFamily="34" charset="0"/>
              </a:rPr>
              <a:t>     </a:t>
            </a:r>
          </a:p>
          <a:p>
            <a:pPr eaLnBrk="1" hangingPunct="1">
              <a:defRPr/>
            </a:pPr>
            <a:r>
              <a:rPr lang="it-IT" u="none" dirty="0">
                <a:latin typeface="Calibri" panose="020F0502020204030204" pitchFamily="34" charset="0"/>
              </a:rPr>
              <a:t>Esempi:</a:t>
            </a:r>
          </a:p>
          <a:p>
            <a:pPr eaLnBrk="1" hangingPunct="1">
              <a:defRPr/>
            </a:pPr>
            <a:endParaRPr lang="it-IT" sz="2000" u="none" dirty="0">
              <a:latin typeface="Calibri" panose="020F0502020204030204" pitchFamily="34" charset="0"/>
            </a:endParaRPr>
          </a:p>
          <a:p>
            <a:pPr eaLnBrk="1" hangingPunct="1">
              <a:defRPr/>
            </a:pPr>
            <a:endParaRPr lang="it-IT" sz="2000" u="none" dirty="0">
              <a:latin typeface="Calibri" panose="020F0502020204030204" pitchFamily="34" charset="0"/>
            </a:endParaRPr>
          </a:p>
        </p:txBody>
      </p:sp>
      <p:sp>
        <p:nvSpPr>
          <p:cNvPr id="13" name="Text Box 14">
            <a:extLst>
              <a:ext uri="{FF2B5EF4-FFF2-40B4-BE49-F238E27FC236}">
                <a16:creationId xmlns:a16="http://schemas.microsoft.com/office/drawing/2014/main" id="{6F29D416-4941-1C88-1935-592384347667}"/>
              </a:ext>
            </a:extLst>
          </p:cNvPr>
          <p:cNvSpPr txBox="1">
            <a:spLocks noChangeArrowheads="1"/>
          </p:cNvSpPr>
          <p:nvPr/>
        </p:nvSpPr>
        <p:spPr bwMode="auto">
          <a:xfrm>
            <a:off x="2051050" y="579438"/>
            <a:ext cx="5832475"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NOTE PER LA COMPILAZIONE DEL L.A.</a:t>
            </a:r>
          </a:p>
        </p:txBody>
      </p:sp>
      <p:graphicFrame>
        <p:nvGraphicFramePr>
          <p:cNvPr id="16" name="Tabella 15">
            <a:extLst>
              <a:ext uri="{FF2B5EF4-FFF2-40B4-BE49-F238E27FC236}">
                <a16:creationId xmlns:a16="http://schemas.microsoft.com/office/drawing/2014/main" id="{0C9533D7-5F97-5B27-12C8-E2F3BEC38A51}"/>
              </a:ext>
            </a:extLst>
          </p:cNvPr>
          <p:cNvGraphicFramePr>
            <a:graphicFrameLocks noGrp="1"/>
          </p:cNvGraphicFramePr>
          <p:nvPr/>
        </p:nvGraphicFramePr>
        <p:xfrm>
          <a:off x="274638" y="4268788"/>
          <a:ext cx="8639175" cy="452437"/>
        </p:xfrm>
        <a:graphic>
          <a:graphicData uri="http://schemas.openxmlformats.org/drawingml/2006/table">
            <a:tbl>
              <a:tblPr firstRow="1" firstCol="1" lastRow="1" lastCol="1" bandRow="1" bandCol="1">
                <a:tableStyleId>{5C22544A-7EE6-4342-B048-85BDC9FD1C3A}</a:tableStyleId>
              </a:tblPr>
              <a:tblGrid>
                <a:gridCol w="4399399">
                  <a:extLst>
                    <a:ext uri="{9D8B030D-6E8A-4147-A177-3AD203B41FA5}">
                      <a16:colId xmlns:a16="http://schemas.microsoft.com/office/drawing/2014/main" val="20000"/>
                    </a:ext>
                  </a:extLst>
                </a:gridCol>
                <a:gridCol w="4239776">
                  <a:extLst>
                    <a:ext uri="{9D8B030D-6E8A-4147-A177-3AD203B41FA5}">
                      <a16:colId xmlns:a16="http://schemas.microsoft.com/office/drawing/2014/main" val="20001"/>
                    </a:ext>
                  </a:extLst>
                </a:gridCol>
              </a:tblGrid>
              <a:tr h="213463">
                <a:tc>
                  <a:txBody>
                    <a:bodyPr/>
                    <a:lstStyle/>
                    <a:p>
                      <a:pPr algn="ctr">
                        <a:spcAft>
                          <a:spcPts val="0"/>
                        </a:spcAft>
                      </a:pPr>
                      <a:r>
                        <a:rPr lang="it-IT" sz="1400" dirty="0">
                          <a:solidFill>
                            <a:schemeClr val="tx1"/>
                          </a:solidFill>
                          <a:effectLst/>
                          <a:latin typeface="Calibri" panose="020F0502020204030204" pitchFamily="34" charset="0"/>
                        </a:rPr>
                        <a:t>Attività estere</a:t>
                      </a:r>
                      <a:endParaRPr lang="it-IT" sz="1400" dirty="0">
                        <a:solidFill>
                          <a:schemeClr val="tx1"/>
                        </a:solidFill>
                        <a:effectLst/>
                        <a:latin typeface="Calibri" panose="020F0502020204030204" pitchFamily="34" charset="0"/>
                        <a:ea typeface="Times New Roman"/>
                      </a:endParaRPr>
                    </a:p>
                  </a:txBody>
                  <a:tcPr marL="68591" marR="685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spcAft>
                          <a:spcPts val="0"/>
                        </a:spcAft>
                      </a:pPr>
                      <a:r>
                        <a:rPr lang="it-IT" sz="1400" dirty="0">
                          <a:solidFill>
                            <a:schemeClr val="tx1"/>
                          </a:solidFill>
                          <a:effectLst/>
                          <a:latin typeface="Calibri" panose="020F0502020204030204" pitchFamily="34" charset="0"/>
                        </a:rPr>
                        <a:t>Attività da riconoscere</a:t>
                      </a:r>
                      <a:endParaRPr lang="it-IT" sz="1400" dirty="0">
                        <a:solidFill>
                          <a:schemeClr val="tx1"/>
                        </a:solidFill>
                        <a:effectLst/>
                        <a:latin typeface="Calibri" panose="020F0502020204030204" pitchFamily="34" charset="0"/>
                        <a:ea typeface="Times New Roman"/>
                      </a:endParaRPr>
                    </a:p>
                  </a:txBody>
                  <a:tcPr marL="68591" marR="685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238974">
                <a:tc>
                  <a:txBody>
                    <a:bodyPr/>
                    <a:lstStyle/>
                    <a:p>
                      <a:pPr algn="l">
                        <a:spcAft>
                          <a:spcPts val="0"/>
                        </a:spcAft>
                      </a:pPr>
                      <a:r>
                        <a:rPr lang="it-IT" sz="1400" b="0" dirty="0">
                          <a:solidFill>
                            <a:schemeClr val="tx1"/>
                          </a:solidFill>
                          <a:effectLst/>
                          <a:latin typeface="Calibri" panose="020F0502020204030204" pitchFamily="34" charset="0"/>
                        </a:rPr>
                        <a:t>International marketing (8 </a:t>
                      </a:r>
                      <a:r>
                        <a:rPr lang="it-IT" sz="1400" b="0" dirty="0" err="1">
                          <a:solidFill>
                            <a:schemeClr val="tx1"/>
                          </a:solidFill>
                          <a:effectLst/>
                          <a:latin typeface="Calibri" panose="020F0502020204030204" pitchFamily="34" charset="0"/>
                        </a:rPr>
                        <a:t>ects</a:t>
                      </a:r>
                      <a:r>
                        <a:rPr lang="it-IT" sz="1400" b="0" dirty="0">
                          <a:solidFill>
                            <a:schemeClr val="tx1"/>
                          </a:solidFill>
                          <a:effectLst/>
                          <a:latin typeface="Calibri" panose="020F0502020204030204" pitchFamily="34" charset="0"/>
                        </a:rPr>
                        <a:t>)</a:t>
                      </a:r>
                      <a:endParaRPr lang="it-IT" sz="1400" b="0" dirty="0">
                        <a:solidFill>
                          <a:schemeClr val="tx1"/>
                        </a:solidFill>
                        <a:effectLst/>
                        <a:latin typeface="Calibri" panose="020F0502020204030204" pitchFamily="34" charset="0"/>
                        <a:ea typeface="Times New Roman"/>
                      </a:endParaRPr>
                    </a:p>
                  </a:txBody>
                  <a:tcPr marL="68591" marR="685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it-IT" sz="1400" b="0" dirty="0">
                          <a:solidFill>
                            <a:schemeClr val="tx1"/>
                          </a:solidFill>
                          <a:effectLst/>
                          <a:latin typeface="Calibri" panose="020F0502020204030204" pitchFamily="34" charset="0"/>
                        </a:rPr>
                        <a:t> Marketing (8 </a:t>
                      </a:r>
                      <a:r>
                        <a:rPr lang="it-IT" sz="1400" b="0" dirty="0" err="1">
                          <a:solidFill>
                            <a:schemeClr val="tx1"/>
                          </a:solidFill>
                          <a:effectLst/>
                          <a:latin typeface="Calibri" panose="020F0502020204030204" pitchFamily="34" charset="0"/>
                        </a:rPr>
                        <a:t>cfu</a:t>
                      </a:r>
                      <a:r>
                        <a:rPr lang="it-IT" sz="1400" b="0" dirty="0">
                          <a:solidFill>
                            <a:schemeClr val="tx1"/>
                          </a:solidFill>
                          <a:effectLst/>
                          <a:latin typeface="Calibri" panose="020F0502020204030204" pitchFamily="34" charset="0"/>
                        </a:rPr>
                        <a:t>)</a:t>
                      </a:r>
                      <a:endParaRPr lang="it-IT" sz="1400" b="0" dirty="0">
                        <a:solidFill>
                          <a:schemeClr val="tx1"/>
                        </a:solidFill>
                        <a:effectLst/>
                        <a:latin typeface="Calibri" panose="020F0502020204030204" pitchFamily="34" charset="0"/>
                        <a:ea typeface="Times New Roman"/>
                      </a:endParaRPr>
                    </a:p>
                  </a:txBody>
                  <a:tcPr marL="68591" marR="685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graphicFrame>
        <p:nvGraphicFramePr>
          <p:cNvPr id="17" name="Tabella 16">
            <a:extLst>
              <a:ext uri="{FF2B5EF4-FFF2-40B4-BE49-F238E27FC236}">
                <a16:creationId xmlns:a16="http://schemas.microsoft.com/office/drawing/2014/main" id="{2F201307-9BD4-13A7-FF43-96594063247E}"/>
              </a:ext>
            </a:extLst>
          </p:cNvPr>
          <p:cNvGraphicFramePr>
            <a:graphicFrameLocks noGrp="1"/>
          </p:cNvGraphicFramePr>
          <p:nvPr/>
        </p:nvGraphicFramePr>
        <p:xfrm>
          <a:off x="246063" y="4818063"/>
          <a:ext cx="8643937" cy="692150"/>
        </p:xfrm>
        <a:graphic>
          <a:graphicData uri="http://schemas.openxmlformats.org/drawingml/2006/table">
            <a:tbl>
              <a:tblPr firstRow="1" firstCol="1" lastRow="1" lastCol="1" bandRow="1" bandCol="1">
                <a:tableStyleId>{5C22544A-7EE6-4342-B048-85BDC9FD1C3A}</a:tableStyleId>
              </a:tblPr>
              <a:tblGrid>
                <a:gridCol w="4413813">
                  <a:extLst>
                    <a:ext uri="{9D8B030D-6E8A-4147-A177-3AD203B41FA5}">
                      <a16:colId xmlns:a16="http://schemas.microsoft.com/office/drawing/2014/main" val="20000"/>
                    </a:ext>
                  </a:extLst>
                </a:gridCol>
                <a:gridCol w="4230124">
                  <a:extLst>
                    <a:ext uri="{9D8B030D-6E8A-4147-A177-3AD203B41FA5}">
                      <a16:colId xmlns:a16="http://schemas.microsoft.com/office/drawing/2014/main" val="20001"/>
                    </a:ext>
                  </a:extLst>
                </a:gridCol>
              </a:tblGrid>
              <a:tr h="233982">
                <a:tc>
                  <a:txBody>
                    <a:bodyPr/>
                    <a:lstStyle/>
                    <a:p>
                      <a:pPr algn="ctr">
                        <a:spcAft>
                          <a:spcPts val="0"/>
                        </a:spcAft>
                      </a:pPr>
                      <a:r>
                        <a:rPr lang="it-IT" sz="1400" b="1" dirty="0">
                          <a:solidFill>
                            <a:schemeClr val="tx1"/>
                          </a:solidFill>
                          <a:effectLst/>
                          <a:latin typeface="Calibri" panose="020F0502020204030204" pitchFamily="34" charset="0"/>
                        </a:rPr>
                        <a:t>Attività estere</a:t>
                      </a:r>
                      <a:endParaRPr lang="it-IT" sz="1400" b="1" dirty="0">
                        <a:solidFill>
                          <a:schemeClr val="tx1"/>
                        </a:solidFill>
                        <a:effectLst/>
                        <a:latin typeface="Calibri" panose="020F0502020204030204" pitchFamily="34" charset="0"/>
                        <a:ea typeface="Times New Roman"/>
                      </a:endParaRPr>
                    </a:p>
                  </a:txBody>
                  <a:tcPr marL="68572" marR="6857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spcAft>
                          <a:spcPts val="0"/>
                        </a:spcAft>
                      </a:pPr>
                      <a:r>
                        <a:rPr lang="it-IT" sz="1400" b="1" dirty="0">
                          <a:solidFill>
                            <a:schemeClr val="tx1"/>
                          </a:solidFill>
                          <a:effectLst/>
                          <a:latin typeface="Calibri" panose="020F0502020204030204" pitchFamily="34" charset="0"/>
                        </a:rPr>
                        <a:t>Attività da riconoscere</a:t>
                      </a:r>
                      <a:endParaRPr lang="it-IT" sz="1400" b="1" dirty="0">
                        <a:solidFill>
                          <a:schemeClr val="tx1"/>
                        </a:solidFill>
                        <a:effectLst/>
                        <a:latin typeface="Calibri" panose="020F0502020204030204" pitchFamily="34" charset="0"/>
                        <a:ea typeface="Times New Roman"/>
                      </a:endParaRPr>
                    </a:p>
                  </a:txBody>
                  <a:tcPr marL="68572" marR="6857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458168">
                <a:tc>
                  <a:txBody>
                    <a:bodyPr/>
                    <a:lstStyle/>
                    <a:p>
                      <a:pPr algn="just">
                        <a:spcAft>
                          <a:spcPts val="0"/>
                        </a:spcAft>
                      </a:pPr>
                      <a:r>
                        <a:rPr lang="en-GB" sz="1400" b="0" dirty="0">
                          <a:solidFill>
                            <a:schemeClr val="tx1"/>
                          </a:solidFill>
                          <a:effectLst/>
                          <a:latin typeface="Calibri" panose="020F0502020204030204" pitchFamily="34" charset="0"/>
                        </a:rPr>
                        <a:t>- Mathematics (4 </a:t>
                      </a:r>
                      <a:r>
                        <a:rPr lang="en-GB" sz="1400" b="0" dirty="0" err="1">
                          <a:solidFill>
                            <a:schemeClr val="tx1"/>
                          </a:solidFill>
                          <a:effectLst/>
                          <a:latin typeface="Calibri" panose="020F0502020204030204" pitchFamily="34" charset="0"/>
                        </a:rPr>
                        <a:t>ects</a:t>
                      </a:r>
                      <a:r>
                        <a:rPr lang="en-GB" sz="1400" b="0" dirty="0">
                          <a:solidFill>
                            <a:schemeClr val="tx1"/>
                          </a:solidFill>
                          <a:effectLst/>
                          <a:latin typeface="Calibri" panose="020F0502020204030204" pitchFamily="34" charset="0"/>
                        </a:rPr>
                        <a:t>)</a:t>
                      </a:r>
                      <a:endParaRPr lang="it-IT" sz="1400" b="0" dirty="0">
                        <a:solidFill>
                          <a:schemeClr val="tx1"/>
                        </a:solidFill>
                        <a:effectLst/>
                        <a:latin typeface="Calibri" panose="020F0502020204030204" pitchFamily="34" charset="0"/>
                      </a:endParaRPr>
                    </a:p>
                    <a:p>
                      <a:pPr algn="just">
                        <a:spcAft>
                          <a:spcPts val="0"/>
                        </a:spcAft>
                      </a:pPr>
                      <a:r>
                        <a:rPr lang="en-GB" sz="1400" b="0" dirty="0">
                          <a:solidFill>
                            <a:schemeClr val="tx1"/>
                          </a:solidFill>
                          <a:effectLst/>
                          <a:latin typeface="Calibri" panose="020F0502020204030204" pitchFamily="34" charset="0"/>
                        </a:rPr>
                        <a:t>- Financial Mathematics (4 </a:t>
                      </a:r>
                      <a:r>
                        <a:rPr lang="en-GB" sz="1400" b="0" dirty="0" err="1">
                          <a:solidFill>
                            <a:schemeClr val="tx1"/>
                          </a:solidFill>
                          <a:effectLst/>
                          <a:latin typeface="Calibri" panose="020F0502020204030204" pitchFamily="34" charset="0"/>
                        </a:rPr>
                        <a:t>ects</a:t>
                      </a:r>
                      <a:r>
                        <a:rPr lang="en-GB" sz="1400" b="0" dirty="0">
                          <a:solidFill>
                            <a:schemeClr val="tx1"/>
                          </a:solidFill>
                          <a:effectLst/>
                          <a:latin typeface="Calibri" panose="020F0502020204030204" pitchFamily="34" charset="0"/>
                        </a:rPr>
                        <a:t>)</a:t>
                      </a:r>
                      <a:endParaRPr lang="it-IT" sz="1400" b="0" dirty="0">
                        <a:solidFill>
                          <a:schemeClr val="tx1"/>
                        </a:solidFill>
                        <a:effectLst/>
                        <a:latin typeface="Calibri" panose="020F0502020204030204" pitchFamily="34" charset="0"/>
                        <a:ea typeface="Times New Roman"/>
                      </a:endParaRPr>
                    </a:p>
                  </a:txBody>
                  <a:tcPr marL="68572" marR="6857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en-GB" sz="1400" b="0" dirty="0">
                          <a:solidFill>
                            <a:schemeClr val="tx1"/>
                          </a:solidFill>
                          <a:effectLst/>
                          <a:latin typeface="Calibri" panose="020F0502020204030204" pitchFamily="34" charset="0"/>
                        </a:rPr>
                        <a:t> </a:t>
                      </a:r>
                      <a:r>
                        <a:rPr lang="it-IT" sz="1400" b="0" dirty="0">
                          <a:solidFill>
                            <a:schemeClr val="tx1"/>
                          </a:solidFill>
                          <a:effectLst/>
                          <a:latin typeface="Calibri" panose="020F0502020204030204" pitchFamily="34" charset="0"/>
                        </a:rPr>
                        <a:t>- Matematica finanziaria (8 </a:t>
                      </a:r>
                      <a:r>
                        <a:rPr lang="it-IT" sz="1400" b="0" dirty="0" err="1">
                          <a:solidFill>
                            <a:schemeClr val="tx1"/>
                          </a:solidFill>
                          <a:effectLst/>
                          <a:latin typeface="Calibri" panose="020F0502020204030204" pitchFamily="34" charset="0"/>
                        </a:rPr>
                        <a:t>cfu</a:t>
                      </a:r>
                      <a:r>
                        <a:rPr lang="it-IT" sz="1400" b="0" dirty="0">
                          <a:solidFill>
                            <a:schemeClr val="tx1"/>
                          </a:solidFill>
                          <a:effectLst/>
                          <a:latin typeface="Calibri" panose="020F0502020204030204" pitchFamily="34" charset="0"/>
                        </a:rPr>
                        <a:t>)</a:t>
                      </a:r>
                      <a:endParaRPr lang="it-IT" sz="1400" b="0" dirty="0">
                        <a:solidFill>
                          <a:schemeClr val="tx1"/>
                        </a:solidFill>
                        <a:effectLst/>
                        <a:latin typeface="Calibri" panose="020F0502020204030204" pitchFamily="34" charset="0"/>
                        <a:ea typeface="Times New Roman"/>
                      </a:endParaRPr>
                    </a:p>
                  </a:txBody>
                  <a:tcPr marL="68572" marR="6857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11291" name="Rectangle 4">
            <a:extLst>
              <a:ext uri="{FF2B5EF4-FFF2-40B4-BE49-F238E27FC236}">
                <a16:creationId xmlns:a16="http://schemas.microsoft.com/office/drawing/2014/main" id="{563B9EE9-121C-F186-E1DD-D881004C072D}"/>
              </a:ext>
            </a:extLst>
          </p:cNvPr>
          <p:cNvSpPr>
            <a:spLocks noChangeArrowheads="1"/>
          </p:cNvSpPr>
          <p:nvPr/>
        </p:nvSpPr>
        <p:spPr bwMode="auto">
          <a:xfrm>
            <a:off x="1620838" y="35893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u="sng">
                <a:solidFill>
                  <a:schemeClr val="tx1"/>
                </a:solidFill>
                <a:latin typeface="Arial" panose="020B0604020202020204" pitchFamily="34" charset="0"/>
              </a:defRPr>
            </a:lvl1pPr>
            <a:lvl2pPr marL="742950" indent="-285750">
              <a:defRPr u="sng">
                <a:solidFill>
                  <a:schemeClr val="tx1"/>
                </a:solidFill>
                <a:latin typeface="Arial" panose="020B0604020202020204" pitchFamily="34" charset="0"/>
              </a:defRPr>
            </a:lvl2pPr>
            <a:lvl3pPr marL="1143000" indent="-228600">
              <a:defRPr u="sng">
                <a:solidFill>
                  <a:schemeClr val="tx1"/>
                </a:solidFill>
                <a:latin typeface="Arial" panose="020B0604020202020204" pitchFamily="34" charset="0"/>
              </a:defRPr>
            </a:lvl3pPr>
            <a:lvl4pPr marL="1600200" indent="-228600">
              <a:defRPr u="sng">
                <a:solidFill>
                  <a:schemeClr val="tx1"/>
                </a:solidFill>
                <a:latin typeface="Arial" panose="020B0604020202020204" pitchFamily="34" charset="0"/>
              </a:defRPr>
            </a:lvl4pPr>
            <a:lvl5pPr marL="2057400" indent="-228600">
              <a:defRPr u="sng">
                <a:solidFill>
                  <a:schemeClr val="tx1"/>
                </a:solidFill>
                <a:latin typeface="Arial" panose="020B0604020202020204" pitchFamily="34" charset="0"/>
              </a:defRPr>
            </a:lvl5pPr>
            <a:lvl6pPr marL="2514600" indent="-228600" eaLnBrk="0" fontAlgn="base" hangingPunct="0">
              <a:spcBef>
                <a:spcPct val="0"/>
              </a:spcBef>
              <a:spcAft>
                <a:spcPct val="0"/>
              </a:spcAft>
              <a:defRPr u="sng">
                <a:solidFill>
                  <a:schemeClr val="tx1"/>
                </a:solidFill>
                <a:latin typeface="Arial" panose="020B0604020202020204" pitchFamily="34" charset="0"/>
              </a:defRPr>
            </a:lvl6pPr>
            <a:lvl7pPr marL="2971800" indent="-228600" eaLnBrk="0" fontAlgn="base" hangingPunct="0">
              <a:spcBef>
                <a:spcPct val="0"/>
              </a:spcBef>
              <a:spcAft>
                <a:spcPct val="0"/>
              </a:spcAft>
              <a:defRPr u="sng">
                <a:solidFill>
                  <a:schemeClr val="tx1"/>
                </a:solidFill>
                <a:latin typeface="Arial" panose="020B0604020202020204" pitchFamily="34" charset="0"/>
              </a:defRPr>
            </a:lvl7pPr>
            <a:lvl8pPr marL="3429000" indent="-228600" eaLnBrk="0" fontAlgn="base" hangingPunct="0">
              <a:spcBef>
                <a:spcPct val="0"/>
              </a:spcBef>
              <a:spcAft>
                <a:spcPct val="0"/>
              </a:spcAft>
              <a:defRPr u="sng">
                <a:solidFill>
                  <a:schemeClr val="tx1"/>
                </a:solidFill>
                <a:latin typeface="Arial" panose="020B0604020202020204" pitchFamily="34" charset="0"/>
              </a:defRPr>
            </a:lvl8pPr>
            <a:lvl9pPr marL="3886200" indent="-228600" eaLnBrk="0" fontAlgn="base" hangingPunct="0">
              <a:spcBef>
                <a:spcPct val="0"/>
              </a:spcBef>
              <a:spcAft>
                <a:spcPct val="0"/>
              </a:spcAft>
              <a:defRPr u="sng">
                <a:solidFill>
                  <a:schemeClr val="tx1"/>
                </a:solidFill>
                <a:latin typeface="Arial" panose="020B0604020202020204" pitchFamily="34" charset="0"/>
              </a:defRPr>
            </a:lvl9pPr>
          </a:lstStyle>
          <a:p>
            <a:pPr eaLnBrk="1" hangingPunct="1"/>
            <a:endParaRPr lang="it-IT" altLang="it-IT" u="none"/>
          </a:p>
        </p:txBody>
      </p:sp>
      <p:graphicFrame>
        <p:nvGraphicFramePr>
          <p:cNvPr id="19" name="Tabella 18">
            <a:extLst>
              <a:ext uri="{FF2B5EF4-FFF2-40B4-BE49-F238E27FC236}">
                <a16:creationId xmlns:a16="http://schemas.microsoft.com/office/drawing/2014/main" id="{8B57A394-D20F-6C83-1FCD-B633CDD06A93}"/>
              </a:ext>
            </a:extLst>
          </p:cNvPr>
          <p:cNvGraphicFramePr>
            <a:graphicFrameLocks noGrp="1"/>
          </p:cNvGraphicFramePr>
          <p:nvPr/>
        </p:nvGraphicFramePr>
        <p:xfrm>
          <a:off x="250825" y="5621338"/>
          <a:ext cx="8643938" cy="641350"/>
        </p:xfrm>
        <a:graphic>
          <a:graphicData uri="http://schemas.openxmlformats.org/drawingml/2006/table">
            <a:tbl>
              <a:tblPr firstRow="1" firstCol="1" lastRow="1" lastCol="1" bandRow="1" bandCol="1">
                <a:tableStyleId>{5C22544A-7EE6-4342-B048-85BDC9FD1C3A}</a:tableStyleId>
              </a:tblPr>
              <a:tblGrid>
                <a:gridCol w="4429125">
                  <a:extLst>
                    <a:ext uri="{9D8B030D-6E8A-4147-A177-3AD203B41FA5}">
                      <a16:colId xmlns:a16="http://schemas.microsoft.com/office/drawing/2014/main" val="20000"/>
                    </a:ext>
                  </a:extLst>
                </a:gridCol>
                <a:gridCol w="4214813">
                  <a:extLst>
                    <a:ext uri="{9D8B030D-6E8A-4147-A177-3AD203B41FA5}">
                      <a16:colId xmlns:a16="http://schemas.microsoft.com/office/drawing/2014/main" val="20001"/>
                    </a:ext>
                  </a:extLst>
                </a:gridCol>
              </a:tblGrid>
              <a:tr h="213783">
                <a:tc>
                  <a:txBody>
                    <a:bodyPr/>
                    <a:lstStyle/>
                    <a:p>
                      <a:pPr algn="ctr">
                        <a:spcAft>
                          <a:spcPts val="0"/>
                        </a:spcAft>
                      </a:pPr>
                      <a:r>
                        <a:rPr lang="it-IT" sz="1400" b="1" dirty="0">
                          <a:solidFill>
                            <a:schemeClr val="tx1"/>
                          </a:solidFill>
                          <a:effectLst/>
                          <a:latin typeface="Calibri" panose="020F0502020204030204" pitchFamily="34" charset="0"/>
                        </a:rPr>
                        <a:t>Attività estere</a:t>
                      </a:r>
                      <a:endParaRPr lang="it-IT" sz="1400" b="1" dirty="0">
                        <a:solidFill>
                          <a:schemeClr val="tx1"/>
                        </a:solidFill>
                        <a:effectLst/>
                        <a:latin typeface="Calibri" panose="020F0502020204030204" pitchFamily="34" charset="0"/>
                        <a:ea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spcAft>
                          <a:spcPts val="0"/>
                        </a:spcAft>
                      </a:pPr>
                      <a:r>
                        <a:rPr lang="it-IT" sz="1400" b="1" dirty="0">
                          <a:solidFill>
                            <a:schemeClr val="tx1"/>
                          </a:solidFill>
                          <a:effectLst/>
                          <a:latin typeface="Calibri" panose="020F0502020204030204" pitchFamily="34" charset="0"/>
                        </a:rPr>
                        <a:t>Attività da riconoscere</a:t>
                      </a:r>
                      <a:endParaRPr lang="it-IT" sz="1400" b="1" dirty="0">
                        <a:solidFill>
                          <a:schemeClr val="tx1"/>
                        </a:solidFill>
                        <a:effectLst/>
                        <a:latin typeface="Calibri" panose="020F0502020204030204" pitchFamily="34" charset="0"/>
                        <a:ea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427567">
                <a:tc>
                  <a:txBody>
                    <a:bodyPr/>
                    <a:lstStyle/>
                    <a:p>
                      <a:pPr algn="just">
                        <a:spcAft>
                          <a:spcPts val="0"/>
                        </a:spcAft>
                      </a:pPr>
                      <a:r>
                        <a:rPr lang="en-GB" sz="1400" b="0" dirty="0">
                          <a:solidFill>
                            <a:schemeClr val="tx1"/>
                          </a:solidFill>
                          <a:effectLst/>
                          <a:latin typeface="Calibri" panose="020F0502020204030204" pitchFamily="34" charset="0"/>
                        </a:rPr>
                        <a:t>- Game Theory (3 </a:t>
                      </a:r>
                      <a:r>
                        <a:rPr lang="en-GB" sz="1400" b="0" dirty="0" err="1">
                          <a:solidFill>
                            <a:schemeClr val="tx1"/>
                          </a:solidFill>
                          <a:effectLst/>
                          <a:latin typeface="Calibri" panose="020F0502020204030204" pitchFamily="34" charset="0"/>
                        </a:rPr>
                        <a:t>ects</a:t>
                      </a:r>
                      <a:r>
                        <a:rPr lang="en-GB" sz="1400" b="0" dirty="0">
                          <a:solidFill>
                            <a:schemeClr val="tx1"/>
                          </a:solidFill>
                          <a:effectLst/>
                          <a:latin typeface="Calibri" panose="020F0502020204030204" pitchFamily="34" charset="0"/>
                        </a:rPr>
                        <a:t>)</a:t>
                      </a:r>
                      <a:endParaRPr lang="it-IT" sz="1400" b="0" dirty="0">
                        <a:solidFill>
                          <a:schemeClr val="tx1"/>
                        </a:solidFill>
                        <a:effectLst/>
                        <a:latin typeface="Calibri" panose="020F0502020204030204" pitchFamily="34" charset="0"/>
                      </a:endParaRPr>
                    </a:p>
                    <a:p>
                      <a:pPr algn="just">
                        <a:spcAft>
                          <a:spcPts val="0"/>
                        </a:spcAft>
                      </a:pPr>
                      <a:r>
                        <a:rPr lang="en-GB" sz="1400" b="0" dirty="0">
                          <a:solidFill>
                            <a:schemeClr val="tx1"/>
                          </a:solidFill>
                          <a:effectLst/>
                          <a:latin typeface="Calibri" panose="020F0502020204030204" pitchFamily="34" charset="0"/>
                        </a:rPr>
                        <a:t>- Strategic Interaction (3 </a:t>
                      </a:r>
                      <a:r>
                        <a:rPr lang="en-GB" sz="1400" b="0" dirty="0" err="1">
                          <a:solidFill>
                            <a:schemeClr val="tx1"/>
                          </a:solidFill>
                          <a:effectLst/>
                          <a:latin typeface="Calibri" panose="020F0502020204030204" pitchFamily="34" charset="0"/>
                        </a:rPr>
                        <a:t>ects</a:t>
                      </a:r>
                      <a:r>
                        <a:rPr lang="en-GB" sz="1400" b="0" dirty="0">
                          <a:solidFill>
                            <a:schemeClr val="tx1"/>
                          </a:solidFill>
                          <a:effectLst/>
                          <a:latin typeface="Calibri" panose="020F0502020204030204" pitchFamily="34" charset="0"/>
                        </a:rPr>
                        <a:t>)</a:t>
                      </a:r>
                      <a:endParaRPr lang="it-IT" sz="1400" b="0" dirty="0">
                        <a:solidFill>
                          <a:schemeClr val="tx1"/>
                        </a:solidFill>
                        <a:effectLst/>
                        <a:latin typeface="Calibri" panose="020F0502020204030204" pitchFamily="34" charset="0"/>
                        <a:ea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it-IT" sz="1400" b="0" dirty="0">
                          <a:solidFill>
                            <a:schemeClr val="tx1"/>
                          </a:solidFill>
                          <a:effectLst/>
                          <a:latin typeface="Calibri" panose="020F0502020204030204" pitchFamily="34" charset="0"/>
                        </a:rPr>
                        <a:t>Teoria dei giochi (6 </a:t>
                      </a:r>
                      <a:r>
                        <a:rPr lang="it-IT" sz="1400" b="0" dirty="0" err="1">
                          <a:solidFill>
                            <a:schemeClr val="tx1"/>
                          </a:solidFill>
                          <a:effectLst/>
                          <a:latin typeface="Calibri" panose="020F0502020204030204" pitchFamily="34" charset="0"/>
                        </a:rPr>
                        <a:t>cfu</a:t>
                      </a:r>
                      <a:r>
                        <a:rPr lang="it-IT" sz="1400" b="0" dirty="0">
                          <a:solidFill>
                            <a:schemeClr val="tx1"/>
                          </a:solidFill>
                          <a:effectLst/>
                          <a:latin typeface="Calibri" panose="020F0502020204030204" pitchFamily="34" charset="0"/>
                        </a:rPr>
                        <a:t>)</a:t>
                      </a:r>
                      <a:endParaRPr lang="it-IT" sz="1400" b="0" dirty="0">
                        <a:solidFill>
                          <a:schemeClr val="tx1"/>
                        </a:solidFill>
                        <a:effectLst/>
                        <a:latin typeface="Calibri" panose="020F0502020204030204" pitchFamily="34" charset="0"/>
                        <a:ea typeface="Times New Roman"/>
                      </a:endParaRPr>
                    </a:p>
                  </a:txBody>
                  <a:tcPr marL="68584" marR="6858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1" name="Rectangle 7">
            <a:extLst>
              <a:ext uri="{FF2B5EF4-FFF2-40B4-BE49-F238E27FC236}">
                <a16:creationId xmlns:a16="http://schemas.microsoft.com/office/drawing/2014/main" id="{2A56B0B7-A499-8D32-1B23-3359415140A6}"/>
              </a:ext>
            </a:extLst>
          </p:cNvPr>
          <p:cNvSpPr>
            <a:spLocks noChangeArrowheads="1"/>
          </p:cNvSpPr>
          <p:nvPr/>
        </p:nvSpPr>
        <p:spPr bwMode="auto">
          <a:xfrm>
            <a:off x="201613" y="1196975"/>
            <a:ext cx="8740775" cy="5111750"/>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fontAlgn="base">
              <a:spcBef>
                <a:spcPct val="20000"/>
              </a:spcBef>
              <a:spcAft>
                <a:spcPct val="0"/>
              </a:spcAft>
              <a:buChar char="»"/>
              <a:defRPr sz="2000">
                <a:solidFill>
                  <a:schemeClr val="tx1"/>
                </a:solidFill>
                <a:latin typeface="Arial" charset="0"/>
              </a:defRPr>
            </a:lvl6pPr>
            <a:lvl7pPr marL="2971800" indent="-228600" fontAlgn="base">
              <a:spcBef>
                <a:spcPct val="20000"/>
              </a:spcBef>
              <a:spcAft>
                <a:spcPct val="0"/>
              </a:spcAft>
              <a:buChar char="»"/>
              <a:defRPr sz="2000">
                <a:solidFill>
                  <a:schemeClr val="tx1"/>
                </a:solidFill>
                <a:latin typeface="Arial" charset="0"/>
              </a:defRPr>
            </a:lvl7pPr>
            <a:lvl8pPr marL="3429000" indent="-228600" fontAlgn="base">
              <a:spcBef>
                <a:spcPct val="20000"/>
              </a:spcBef>
              <a:spcAft>
                <a:spcPct val="0"/>
              </a:spcAft>
              <a:buChar char="»"/>
              <a:defRPr sz="2000">
                <a:solidFill>
                  <a:schemeClr val="tx1"/>
                </a:solidFill>
                <a:latin typeface="Arial" charset="0"/>
              </a:defRPr>
            </a:lvl8pPr>
            <a:lvl9pPr marL="3886200" indent="-228600" fontAlgn="base">
              <a:spcBef>
                <a:spcPct val="20000"/>
              </a:spcBef>
              <a:spcAft>
                <a:spcPct val="0"/>
              </a:spcAft>
              <a:buChar char="»"/>
              <a:defRPr sz="2000">
                <a:solidFill>
                  <a:schemeClr val="tx1"/>
                </a:solidFill>
                <a:latin typeface="Arial" charset="0"/>
              </a:defRPr>
            </a:lvl9pPr>
          </a:lstStyle>
          <a:p>
            <a:pPr marL="0" indent="0" eaLnBrk="1" hangingPunct="1">
              <a:spcBef>
                <a:spcPts val="0"/>
              </a:spcBef>
              <a:buFontTx/>
              <a:buNone/>
              <a:defRPr/>
            </a:pPr>
            <a:r>
              <a:rPr lang="it-IT" sz="1800" u="none" dirty="0">
                <a:latin typeface="Calibri" panose="020F0502020204030204" pitchFamily="34" charset="0"/>
              </a:rPr>
              <a:t>Non sempre è possibile trovare corrispondenze esatte per numero di crediti, ma deve esserci un </a:t>
            </a:r>
            <a:r>
              <a:rPr lang="it-IT" sz="1800" u="none" dirty="0">
                <a:solidFill>
                  <a:srgbClr val="FF0000"/>
                </a:solidFill>
                <a:latin typeface="Calibri" panose="020F0502020204030204" pitchFamily="34" charset="0"/>
              </a:rPr>
              <a:t>equilibrio tra crediti totali da sostenere all’estero e da riconoscere in piano di studi</a:t>
            </a:r>
            <a:r>
              <a:rPr lang="it-IT" sz="1800" u="none" dirty="0">
                <a:latin typeface="Calibri" panose="020F0502020204030204" pitchFamily="34" charset="0"/>
              </a:rPr>
              <a:t>.</a:t>
            </a:r>
            <a:br>
              <a:rPr lang="it-IT" sz="1800" u="none" dirty="0">
                <a:latin typeface="Calibri" panose="020F0502020204030204" pitchFamily="34" charset="0"/>
              </a:rPr>
            </a:br>
            <a:br>
              <a:rPr lang="it-IT" sz="1800" u="none" dirty="0">
                <a:latin typeface="Calibri" panose="020F0502020204030204" pitchFamily="34" charset="0"/>
              </a:rPr>
            </a:br>
            <a:r>
              <a:rPr lang="it-IT" sz="1800" u="none" dirty="0">
                <a:latin typeface="Calibri" panose="020F0502020204030204" pitchFamily="34" charset="0"/>
              </a:rPr>
              <a:t>Il </a:t>
            </a:r>
            <a:r>
              <a:rPr lang="it-IT" sz="1800" b="1" u="none" dirty="0">
                <a:solidFill>
                  <a:srgbClr val="FF0000"/>
                </a:solidFill>
                <a:latin typeface="Calibri" panose="020F0502020204030204" pitchFamily="34" charset="0"/>
              </a:rPr>
              <a:t>limite massimo </a:t>
            </a:r>
            <a:r>
              <a:rPr lang="it-IT" sz="1800" u="none" dirty="0">
                <a:latin typeface="Calibri" panose="020F0502020204030204" pitchFamily="34" charset="0"/>
              </a:rPr>
              <a:t>per lo scarto tra crediti da sostenere all’estero e crediti di cui si richiede il riconoscimento, </a:t>
            </a:r>
            <a:r>
              <a:rPr lang="it-IT" sz="1800" u="none" dirty="0">
                <a:solidFill>
                  <a:srgbClr val="FF0000"/>
                </a:solidFill>
                <a:latin typeface="Calibri" panose="020F0502020204030204" pitchFamily="34" charset="0"/>
              </a:rPr>
              <a:t>3 cfu per semestre (quindi su un totale di circa 30 cfu).</a:t>
            </a:r>
            <a:br>
              <a:rPr lang="it-IT" sz="1800" u="none" dirty="0">
                <a:solidFill>
                  <a:srgbClr val="FF0000"/>
                </a:solidFill>
                <a:latin typeface="Calibri" panose="020F0502020204030204" pitchFamily="34" charset="0"/>
              </a:rPr>
            </a:br>
            <a:br>
              <a:rPr lang="it-IT" sz="1800" u="none" dirty="0">
                <a:solidFill>
                  <a:srgbClr val="FF0000"/>
                </a:solidFill>
                <a:latin typeface="Calibri" panose="020F0502020204030204" pitchFamily="34" charset="0"/>
              </a:rPr>
            </a:br>
            <a:r>
              <a:rPr lang="it-IT" sz="1800" u="none" dirty="0">
                <a:latin typeface="Calibri" panose="020F0502020204030204" pitchFamily="34" charset="0"/>
              </a:rPr>
              <a:t>In base al numero di crediti di cui </a:t>
            </a:r>
            <a:r>
              <a:rPr lang="it-IT" sz="1800" dirty="0">
                <a:latin typeface="Calibri" panose="020F0502020204030204" pitchFamily="34" charset="0"/>
              </a:rPr>
              <a:t>si ottiene il riconoscimento in piano di studi </a:t>
            </a:r>
            <a:r>
              <a:rPr lang="it-IT" sz="1800" u="none" dirty="0">
                <a:latin typeface="Calibri" panose="020F0502020204030204" pitchFamily="34" charset="0"/>
              </a:rPr>
              <a:t>al termine dello scambio (e non di quelli sostenuti all’estero), si possono ottenere </a:t>
            </a:r>
            <a:r>
              <a:rPr lang="it-IT" sz="1800" b="1" u="none" dirty="0">
                <a:solidFill>
                  <a:srgbClr val="FF0000"/>
                </a:solidFill>
                <a:latin typeface="Calibri" panose="020F0502020204030204" pitchFamily="34" charset="0"/>
              </a:rPr>
              <a:t>punti bonus </a:t>
            </a:r>
            <a:r>
              <a:rPr lang="it-IT" sz="1800" u="none" dirty="0">
                <a:latin typeface="Calibri" panose="020F0502020204030204" pitchFamily="34" charset="0"/>
              </a:rPr>
              <a:t>in sede di laurea:</a:t>
            </a:r>
            <a:br>
              <a:rPr lang="it-IT" sz="1800" u="none" dirty="0">
                <a:latin typeface="Calibri" panose="020F0502020204030204" pitchFamily="34" charset="0"/>
              </a:rPr>
            </a:br>
            <a:endParaRPr lang="it-IT" sz="1800" u="none" dirty="0">
              <a:latin typeface="Calibri" panose="020F0502020204030204" pitchFamily="34" charset="0"/>
            </a:endParaRPr>
          </a:p>
          <a:p>
            <a:pPr algn="ctr" eaLnBrk="1" hangingPunct="1">
              <a:spcBef>
                <a:spcPts val="0"/>
              </a:spcBef>
              <a:buFont typeface="Wingdings" panose="05000000000000000000" pitchFamily="2" charset="2"/>
              <a:buChar char="à"/>
              <a:defRPr/>
            </a:pPr>
            <a:r>
              <a:rPr lang="it-IT" sz="1800" u="none" dirty="0">
                <a:latin typeface="Calibri" panose="020F0502020204030204" pitchFamily="34" charset="0"/>
                <a:sym typeface="Wingdings" panose="05000000000000000000" pitchFamily="2" charset="2"/>
              </a:rPr>
              <a:t>+1 punto per chi ottiene il riconoscimento</a:t>
            </a:r>
            <a:r>
              <a:rPr lang="it-IT" sz="1800" u="none" dirty="0">
                <a:latin typeface="Calibri" panose="020F0502020204030204" pitchFamily="34" charset="0"/>
              </a:rPr>
              <a:t> di almeno 8 cfu (per i corsi di laurea «triennale») o 12 cfu (per i corsi di laurea magistrale);</a:t>
            </a:r>
          </a:p>
          <a:p>
            <a:pPr algn="ctr" eaLnBrk="1" hangingPunct="1">
              <a:spcBef>
                <a:spcPts val="0"/>
              </a:spcBef>
              <a:buFont typeface="Wingdings" panose="05000000000000000000" pitchFamily="2" charset="2"/>
              <a:buChar char="à"/>
              <a:defRPr/>
            </a:pPr>
            <a:endParaRPr lang="it-IT" sz="1800" u="none" dirty="0">
              <a:latin typeface="Calibri" panose="020F0502020204030204" pitchFamily="34" charset="0"/>
            </a:endParaRPr>
          </a:p>
          <a:p>
            <a:pPr algn="ctr" eaLnBrk="1" hangingPunct="1">
              <a:spcBef>
                <a:spcPts val="0"/>
              </a:spcBef>
              <a:buFont typeface="Wingdings" panose="05000000000000000000" pitchFamily="2" charset="2"/>
              <a:buChar char="à"/>
              <a:defRPr/>
            </a:pPr>
            <a:r>
              <a:rPr lang="it-IT" sz="1800" u="none" dirty="0">
                <a:latin typeface="Calibri" panose="020F0502020204030204" pitchFamily="34" charset="0"/>
              </a:rPr>
              <a:t>+2 punti </a:t>
            </a:r>
            <a:r>
              <a:rPr lang="it-IT" sz="1800" u="none" dirty="0">
                <a:latin typeface="Calibri" panose="020F0502020204030204" pitchFamily="34" charset="0"/>
                <a:sym typeface="Wingdings" panose="05000000000000000000" pitchFamily="2" charset="2"/>
              </a:rPr>
              <a:t>per chi ottiene il riconoscimento</a:t>
            </a:r>
            <a:r>
              <a:rPr lang="it-IT" sz="1800" u="none" dirty="0">
                <a:latin typeface="Calibri" panose="020F0502020204030204" pitchFamily="34" charset="0"/>
              </a:rPr>
              <a:t> di almeno 24 </a:t>
            </a:r>
            <a:r>
              <a:rPr lang="it-IT" sz="1800" u="none" dirty="0" err="1">
                <a:latin typeface="Calibri" panose="020F0502020204030204" pitchFamily="34" charset="0"/>
              </a:rPr>
              <a:t>cfu</a:t>
            </a:r>
            <a:r>
              <a:rPr lang="it-IT" sz="1800" u="none" dirty="0">
                <a:latin typeface="Calibri" panose="020F0502020204030204" pitchFamily="34" charset="0"/>
              </a:rPr>
              <a:t> </a:t>
            </a:r>
          </a:p>
          <a:p>
            <a:pPr eaLnBrk="1" hangingPunct="1">
              <a:defRPr/>
            </a:pPr>
            <a:endParaRPr lang="it-IT" altLang="it-IT" sz="2000" b="1" u="none" dirty="0">
              <a:latin typeface="Comic Sans MS" panose="030F0702030302020204" pitchFamily="66" charset="0"/>
            </a:endParaRPr>
          </a:p>
        </p:txBody>
      </p:sp>
      <p:sp>
        <p:nvSpPr>
          <p:cNvPr id="6" name="Text Box 14">
            <a:extLst>
              <a:ext uri="{FF2B5EF4-FFF2-40B4-BE49-F238E27FC236}">
                <a16:creationId xmlns:a16="http://schemas.microsoft.com/office/drawing/2014/main" id="{6324FE4D-8863-E88E-B09F-053922F5F15D}"/>
              </a:ext>
            </a:extLst>
          </p:cNvPr>
          <p:cNvSpPr txBox="1">
            <a:spLocks noChangeArrowheads="1"/>
          </p:cNvSpPr>
          <p:nvPr/>
        </p:nvSpPr>
        <p:spPr bwMode="auto">
          <a:xfrm>
            <a:off x="1763713" y="188913"/>
            <a:ext cx="6408737" cy="954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NOTE PER LA COMPILAZIONE DEL L.A.:</a:t>
            </a:r>
          </a:p>
          <a:p>
            <a:pPr algn="ct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LIMITI DI DIFFERENZA CREDITI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1" name="Rectangle 7">
            <a:extLst>
              <a:ext uri="{FF2B5EF4-FFF2-40B4-BE49-F238E27FC236}">
                <a16:creationId xmlns:a16="http://schemas.microsoft.com/office/drawing/2014/main" id="{F6E16693-C552-5C87-C25F-00530E59B4F2}"/>
              </a:ext>
            </a:extLst>
          </p:cNvPr>
          <p:cNvSpPr>
            <a:spLocks noChangeArrowheads="1"/>
          </p:cNvSpPr>
          <p:nvPr/>
        </p:nvSpPr>
        <p:spPr bwMode="auto">
          <a:xfrm>
            <a:off x="684213" y="1187450"/>
            <a:ext cx="7775575" cy="517207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fontAlgn="base">
              <a:spcBef>
                <a:spcPct val="20000"/>
              </a:spcBef>
              <a:spcAft>
                <a:spcPct val="0"/>
              </a:spcAft>
              <a:buChar char="»"/>
              <a:defRPr sz="2000">
                <a:solidFill>
                  <a:schemeClr val="tx1"/>
                </a:solidFill>
                <a:latin typeface="Arial" charset="0"/>
              </a:defRPr>
            </a:lvl6pPr>
            <a:lvl7pPr marL="2971800" indent="-228600" fontAlgn="base">
              <a:spcBef>
                <a:spcPct val="20000"/>
              </a:spcBef>
              <a:spcAft>
                <a:spcPct val="0"/>
              </a:spcAft>
              <a:buChar char="»"/>
              <a:defRPr sz="2000">
                <a:solidFill>
                  <a:schemeClr val="tx1"/>
                </a:solidFill>
                <a:latin typeface="Arial" charset="0"/>
              </a:defRPr>
            </a:lvl7pPr>
            <a:lvl8pPr marL="3429000" indent="-228600" fontAlgn="base">
              <a:spcBef>
                <a:spcPct val="20000"/>
              </a:spcBef>
              <a:spcAft>
                <a:spcPct val="0"/>
              </a:spcAft>
              <a:buChar char="»"/>
              <a:defRPr sz="2000">
                <a:solidFill>
                  <a:schemeClr val="tx1"/>
                </a:solidFill>
                <a:latin typeface="Arial" charset="0"/>
              </a:defRPr>
            </a:lvl8pPr>
            <a:lvl9pPr marL="3886200" indent="-228600" fontAlgn="base">
              <a:spcBef>
                <a:spcPct val="20000"/>
              </a:spcBef>
              <a:spcAft>
                <a:spcPct val="0"/>
              </a:spcAft>
              <a:buChar char="»"/>
              <a:defRPr sz="2000">
                <a:solidFill>
                  <a:schemeClr val="tx1"/>
                </a:solidFill>
                <a:latin typeface="Arial" charset="0"/>
              </a:defRPr>
            </a:lvl9pPr>
          </a:lstStyle>
          <a:p>
            <a:pPr marL="0" indent="0" eaLnBrk="1" hangingPunct="1">
              <a:spcBef>
                <a:spcPts val="0"/>
              </a:spcBef>
              <a:spcAft>
                <a:spcPts val="600"/>
              </a:spcAft>
              <a:buFontTx/>
              <a:buNone/>
              <a:defRPr/>
            </a:pPr>
            <a:r>
              <a:rPr lang="it-IT" sz="1800" u="none" dirty="0">
                <a:latin typeface="Calibri" panose="020F0502020204030204" pitchFamily="34" charset="0"/>
              </a:rPr>
              <a:t>Gli studenti possono inserire i </a:t>
            </a:r>
            <a:r>
              <a:rPr lang="it-IT" sz="1800" u="none" dirty="0" err="1">
                <a:latin typeface="Calibri" panose="020F0502020204030204" pitchFamily="34" charset="0"/>
              </a:rPr>
              <a:t>cfu</a:t>
            </a:r>
            <a:r>
              <a:rPr lang="it-IT" sz="1800" u="none" dirty="0">
                <a:latin typeface="Calibri" panose="020F0502020204030204" pitchFamily="34" charset="0"/>
              </a:rPr>
              <a:t> a libera scelta (opzionali):</a:t>
            </a:r>
          </a:p>
          <a:p>
            <a:pPr eaLnBrk="1" hangingPunct="1">
              <a:spcBef>
                <a:spcPts val="0"/>
              </a:spcBef>
              <a:spcAft>
                <a:spcPts val="600"/>
              </a:spcAft>
              <a:buFont typeface="Wingdings" panose="05000000000000000000" pitchFamily="2" charset="2"/>
              <a:buChar char="ü"/>
              <a:defRPr/>
            </a:pPr>
            <a:r>
              <a:rPr lang="it-IT" sz="1800" u="none" dirty="0">
                <a:latin typeface="Calibri" panose="020F0502020204030204" pitchFamily="34" charset="0"/>
              </a:rPr>
              <a:t>indicando il corrispondente corso opzionale in piano di studi;</a:t>
            </a:r>
          </a:p>
          <a:p>
            <a:pPr eaLnBrk="1" hangingPunct="1">
              <a:spcBef>
                <a:spcPts val="0"/>
              </a:spcBef>
              <a:spcAft>
                <a:spcPts val="600"/>
              </a:spcAft>
              <a:buFont typeface="Wingdings" panose="05000000000000000000" pitchFamily="2" charset="2"/>
              <a:buChar char="ü"/>
              <a:defRPr/>
            </a:pPr>
            <a:r>
              <a:rPr lang="it-IT" sz="1800" u="none" dirty="0">
                <a:latin typeface="Calibri" panose="020F0502020204030204" pitchFamily="34" charset="0"/>
              </a:rPr>
              <a:t>indicando solamente il </a:t>
            </a:r>
            <a:r>
              <a:rPr lang="it-IT" sz="1800" b="1" u="none" dirty="0">
                <a:latin typeface="Calibri" panose="020F0502020204030204" pitchFamily="34" charset="0"/>
              </a:rPr>
              <a:t>settore scientifico disciplinare </a:t>
            </a:r>
          </a:p>
          <a:p>
            <a:pPr marL="0" indent="0" eaLnBrk="1" hangingPunct="1">
              <a:spcBef>
                <a:spcPts val="0"/>
              </a:spcBef>
              <a:spcAft>
                <a:spcPts val="600"/>
              </a:spcAft>
              <a:buFontTx/>
              <a:buNone/>
              <a:defRPr/>
            </a:pPr>
            <a:r>
              <a:rPr lang="it-IT" sz="1800" u="none" dirty="0">
                <a:latin typeface="Calibri" panose="020F0502020204030204" pitchFamily="34" charset="0"/>
                <a:sym typeface="Wingdings" panose="05000000000000000000" pitchFamily="2" charset="2"/>
              </a:rPr>
              <a:t> </a:t>
            </a:r>
            <a:r>
              <a:rPr lang="it-IT" sz="1800" u="none" dirty="0">
                <a:latin typeface="Calibri" panose="020F0502020204030204" pitchFamily="34" charset="0"/>
              </a:rPr>
              <a:t>questo permette di avere maggiore flessibilità in quanto è sufficiente che il corso da sostenere all’estero possa essere assimilabile ad uno dei settori scientifico disciplinari previsti dal regolamento del corso di studio –  indicati alla pagina «Presentazione del piano degli studi/scelte opzionali» del sito di corso di studi. </a:t>
            </a:r>
          </a:p>
          <a:p>
            <a:pPr marL="0" indent="0" eaLnBrk="1" hangingPunct="1">
              <a:spcBef>
                <a:spcPts val="0"/>
              </a:spcBef>
              <a:spcAft>
                <a:spcPts val="600"/>
              </a:spcAft>
              <a:buFontTx/>
              <a:buNone/>
              <a:defRPr/>
            </a:pPr>
            <a:r>
              <a:rPr lang="it-IT" sz="1800" u="none" dirty="0">
                <a:latin typeface="Calibri" panose="020F0502020204030204" pitchFamily="34" charset="0"/>
              </a:rPr>
              <a:t>Ad esempio si possono inserire in questo modo esami relativi alla conoscenza di lingue straniere</a:t>
            </a:r>
          </a:p>
          <a:p>
            <a:pPr eaLnBrk="1" hangingPunct="1">
              <a:spcBef>
                <a:spcPts val="0"/>
              </a:spcBef>
              <a:spcAft>
                <a:spcPts val="600"/>
              </a:spcAft>
              <a:buFont typeface="Wingdings" panose="05000000000000000000" pitchFamily="2" charset="2"/>
              <a:buChar char="à"/>
              <a:defRPr/>
            </a:pPr>
            <a:r>
              <a:rPr lang="it-IT" sz="1800" u="none" dirty="0">
                <a:latin typeface="Calibri" panose="020F0502020204030204" pitchFamily="34" charset="0"/>
                <a:sym typeface="Wingdings" panose="05000000000000000000" pitchFamily="2" charset="2"/>
              </a:rPr>
              <a:t>È possibile inserire anche più di 12 cfu opzionali in learning agreement (che è il numero previsto dal piano di studi), tuttavia eventualmente sono in sovrannumero rispetto ai crediti previsti e necessari per </a:t>
            </a:r>
            <a:r>
              <a:rPr lang="it-IT" sz="1800" u="none">
                <a:latin typeface="Calibri" panose="020F0502020204030204" pitchFamily="34" charset="0"/>
                <a:sym typeface="Wingdings" panose="05000000000000000000" pitchFamily="2" charset="2"/>
              </a:rPr>
              <a:t>la laurea.</a:t>
            </a:r>
            <a:endParaRPr lang="it-IT" sz="1800" u="none" dirty="0">
              <a:latin typeface="Calibri" panose="020F0502020204030204" pitchFamily="34" charset="0"/>
              <a:sym typeface="Wingdings" panose="05000000000000000000" pitchFamily="2" charset="2"/>
            </a:endParaRPr>
          </a:p>
          <a:p>
            <a:pPr eaLnBrk="1" hangingPunct="1">
              <a:spcBef>
                <a:spcPts val="0"/>
              </a:spcBef>
              <a:spcAft>
                <a:spcPts val="600"/>
              </a:spcAft>
              <a:buFont typeface="Wingdings" panose="05000000000000000000" pitchFamily="2" charset="2"/>
              <a:buChar char="à"/>
              <a:defRPr/>
            </a:pPr>
            <a:r>
              <a:rPr lang="it-IT" sz="1800" u="none" dirty="0">
                <a:latin typeface="Calibri" panose="020F0502020204030204" pitchFamily="34" charset="0"/>
                <a:sym typeface="Wingdings" panose="05000000000000000000" pitchFamily="2" charset="2"/>
              </a:rPr>
              <a:t>In alcuni corsi di studio, oltre ai crediti opzionali, sono previsti alcuni corsi «a scelta tra» una lista di corsi indicati. Anche in questo caso, e per le medesime ragioni, è opportuno compilare il piano di studi indicando anche questa ulteriore scelta.</a:t>
            </a:r>
          </a:p>
          <a:p>
            <a:pPr marL="0" indent="0" algn="ctr" eaLnBrk="1" hangingPunct="1">
              <a:spcBef>
                <a:spcPts val="0"/>
              </a:spcBef>
              <a:spcAft>
                <a:spcPts val="600"/>
              </a:spcAft>
              <a:buFontTx/>
              <a:buNone/>
              <a:defRPr/>
            </a:pPr>
            <a:endParaRPr lang="it-IT" sz="1800" u="none" dirty="0">
              <a:latin typeface="Calibri" panose="020F0502020204030204" pitchFamily="34" charset="0"/>
            </a:endParaRPr>
          </a:p>
        </p:txBody>
      </p:sp>
      <p:sp>
        <p:nvSpPr>
          <p:cNvPr id="7" name="Text Box 14">
            <a:extLst>
              <a:ext uri="{FF2B5EF4-FFF2-40B4-BE49-F238E27FC236}">
                <a16:creationId xmlns:a16="http://schemas.microsoft.com/office/drawing/2014/main" id="{248C983A-78ED-4C87-C85A-32EE759E45A3}"/>
              </a:ext>
            </a:extLst>
          </p:cNvPr>
          <p:cNvSpPr txBox="1">
            <a:spLocks noChangeArrowheads="1"/>
          </p:cNvSpPr>
          <p:nvPr/>
        </p:nvSpPr>
        <p:spPr bwMode="auto">
          <a:xfrm>
            <a:off x="1763713" y="188913"/>
            <a:ext cx="6408737" cy="954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NOTE PER LA COMPILAZIONE DEL L.A.:</a:t>
            </a:r>
          </a:p>
          <a:p>
            <a:pPr algn="ct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CREDITI OPZIONALI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1" name="Rectangle 7">
            <a:extLst>
              <a:ext uri="{FF2B5EF4-FFF2-40B4-BE49-F238E27FC236}">
                <a16:creationId xmlns:a16="http://schemas.microsoft.com/office/drawing/2014/main" id="{F4135A36-A4F4-CC5F-E5F1-51D233BFCA2A}"/>
              </a:ext>
            </a:extLst>
          </p:cNvPr>
          <p:cNvSpPr>
            <a:spLocks noChangeArrowheads="1"/>
          </p:cNvSpPr>
          <p:nvPr/>
        </p:nvSpPr>
        <p:spPr bwMode="auto">
          <a:xfrm>
            <a:off x="152400" y="1187450"/>
            <a:ext cx="8740775" cy="517207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fontAlgn="base">
              <a:spcBef>
                <a:spcPct val="20000"/>
              </a:spcBef>
              <a:spcAft>
                <a:spcPct val="0"/>
              </a:spcAft>
              <a:buChar char="»"/>
              <a:defRPr sz="2000">
                <a:solidFill>
                  <a:schemeClr val="tx1"/>
                </a:solidFill>
                <a:latin typeface="Arial" charset="0"/>
              </a:defRPr>
            </a:lvl6pPr>
            <a:lvl7pPr marL="2971800" indent="-228600" fontAlgn="base">
              <a:spcBef>
                <a:spcPct val="20000"/>
              </a:spcBef>
              <a:spcAft>
                <a:spcPct val="0"/>
              </a:spcAft>
              <a:buChar char="»"/>
              <a:defRPr sz="2000">
                <a:solidFill>
                  <a:schemeClr val="tx1"/>
                </a:solidFill>
                <a:latin typeface="Arial" charset="0"/>
              </a:defRPr>
            </a:lvl7pPr>
            <a:lvl8pPr marL="3429000" indent="-228600" fontAlgn="base">
              <a:spcBef>
                <a:spcPct val="20000"/>
              </a:spcBef>
              <a:spcAft>
                <a:spcPct val="0"/>
              </a:spcAft>
              <a:buChar char="»"/>
              <a:defRPr sz="2000">
                <a:solidFill>
                  <a:schemeClr val="tx1"/>
                </a:solidFill>
                <a:latin typeface="Arial" charset="0"/>
              </a:defRPr>
            </a:lvl8pPr>
            <a:lvl9pPr marL="3886200" indent="-228600" fontAlgn="base">
              <a:spcBef>
                <a:spcPct val="20000"/>
              </a:spcBef>
              <a:spcAft>
                <a:spcPct val="0"/>
              </a:spcAft>
              <a:buChar char="»"/>
              <a:defRPr sz="2000">
                <a:solidFill>
                  <a:schemeClr val="tx1"/>
                </a:solidFill>
                <a:latin typeface="Arial" charset="0"/>
              </a:defRPr>
            </a:lvl9pPr>
          </a:lstStyle>
          <a:p>
            <a:pPr marL="0" indent="0" algn="ctr" eaLnBrk="1" hangingPunct="1">
              <a:spcBef>
                <a:spcPts val="0"/>
              </a:spcBef>
              <a:buFontTx/>
              <a:buNone/>
              <a:defRPr/>
            </a:pPr>
            <a:r>
              <a:rPr lang="it-IT" sz="1800" u="none" dirty="0">
                <a:latin typeface="Calibri" panose="020F0502020204030204" pitchFamily="34" charset="0"/>
              </a:rPr>
              <a:t>Esempio:</a:t>
            </a:r>
          </a:p>
          <a:p>
            <a:pPr marL="0" indent="0" algn="ctr" eaLnBrk="1" hangingPunct="1">
              <a:buFontTx/>
              <a:buNone/>
              <a:defRPr/>
            </a:pPr>
            <a:endParaRPr lang="it-IT" sz="1800" u="none" dirty="0">
              <a:latin typeface="Calibri" panose="020F0502020204030204" pitchFamily="34" charset="0"/>
            </a:endParaRPr>
          </a:p>
          <a:p>
            <a:pPr marL="0" indent="0" algn="ctr" eaLnBrk="1" hangingPunct="1">
              <a:buFontTx/>
              <a:buNone/>
              <a:defRPr/>
            </a:pPr>
            <a:endParaRPr lang="it-IT" sz="1800" u="none" dirty="0">
              <a:latin typeface="Calibri" panose="020F0502020204030204" pitchFamily="34" charset="0"/>
            </a:endParaRPr>
          </a:p>
          <a:p>
            <a:pPr marL="0" indent="0" algn="ctr" eaLnBrk="1" hangingPunct="1">
              <a:buFontTx/>
              <a:buNone/>
              <a:defRPr/>
            </a:pPr>
            <a:endParaRPr lang="it-IT" sz="1800" b="1" u="none" dirty="0">
              <a:solidFill>
                <a:srgbClr val="FF0000"/>
              </a:solidFill>
              <a:effectLst>
                <a:outerShdw blurRad="38100" dist="38100" dir="2700000" algn="tl">
                  <a:srgbClr val="000000">
                    <a:alpha val="43137"/>
                  </a:srgbClr>
                </a:outerShdw>
              </a:effectLst>
              <a:latin typeface="Calibri" panose="020F0502020204030204" pitchFamily="34" charset="0"/>
            </a:endParaRPr>
          </a:p>
          <a:p>
            <a:pPr marL="0" indent="0" eaLnBrk="1" hangingPunct="1">
              <a:buFontTx/>
              <a:buNone/>
              <a:defRPr/>
            </a:pPr>
            <a:r>
              <a:rPr lang="it-IT" sz="1800" b="1" u="none" dirty="0">
                <a:solidFill>
                  <a:srgbClr val="FF0000"/>
                </a:solidFill>
                <a:effectLst>
                  <a:outerShdw blurRad="38100" dist="38100" dir="2700000" algn="tl">
                    <a:srgbClr val="000000">
                      <a:alpha val="43137"/>
                    </a:srgbClr>
                  </a:outerShdw>
                </a:effectLst>
                <a:latin typeface="Calibri" panose="020F0502020204030204" pitchFamily="34" charset="0"/>
              </a:rPr>
              <a:t>N.B.</a:t>
            </a:r>
            <a:r>
              <a:rPr lang="it-IT" sz="1800" u="none" dirty="0">
                <a:latin typeface="Calibri" panose="020F0502020204030204" pitchFamily="34" charset="0"/>
              </a:rPr>
              <a:t> </a:t>
            </a:r>
            <a:r>
              <a:rPr lang="it-IT" sz="1800" b="1" u="none" dirty="0">
                <a:solidFill>
                  <a:srgbClr val="FF0000"/>
                </a:solidFill>
                <a:latin typeface="Calibri" panose="020F0502020204030204" pitchFamily="34" charset="0"/>
              </a:rPr>
              <a:t>Si consiglia comunque a tutti gli studenti di compilare il piano di studi effettuando la scelta degli opzionali </a:t>
            </a:r>
            <a:r>
              <a:rPr lang="it-IT" sz="1800" u="none" dirty="0">
                <a:latin typeface="Calibri" panose="020F0502020204030204" pitchFamily="34" charset="0"/>
              </a:rPr>
              <a:t>(</a:t>
            </a:r>
            <a:r>
              <a:rPr lang="it-IT" sz="1800" dirty="0">
                <a:latin typeface="Calibri" panose="020F0502020204030204" pitchFamily="34" charset="0"/>
              </a:rPr>
              <a:t>anche qualora si inseriscano in </a:t>
            </a:r>
            <a:r>
              <a:rPr lang="it-IT" sz="1800" dirty="0" err="1">
                <a:latin typeface="Calibri" panose="020F0502020204030204" pitchFamily="34" charset="0"/>
              </a:rPr>
              <a:t>learning</a:t>
            </a:r>
            <a:r>
              <a:rPr lang="it-IT" sz="1800" dirty="0">
                <a:latin typeface="Calibri" panose="020F0502020204030204" pitchFamily="34" charset="0"/>
              </a:rPr>
              <a:t> </a:t>
            </a:r>
            <a:r>
              <a:rPr lang="it-IT" sz="1800" dirty="0" err="1">
                <a:latin typeface="Calibri" panose="020F0502020204030204" pitchFamily="34" charset="0"/>
              </a:rPr>
              <a:t>agreement</a:t>
            </a:r>
            <a:r>
              <a:rPr lang="it-IT" sz="1800" dirty="0">
                <a:latin typeface="Calibri" panose="020F0502020204030204" pitchFamily="34" charset="0"/>
              </a:rPr>
              <a:t> tutti i 12 </a:t>
            </a:r>
            <a:r>
              <a:rPr lang="it-IT" sz="1800" dirty="0" err="1">
                <a:latin typeface="Calibri" panose="020F0502020204030204" pitchFamily="34" charset="0"/>
              </a:rPr>
              <a:t>cfu</a:t>
            </a:r>
            <a:r>
              <a:rPr lang="it-IT" sz="1800" dirty="0">
                <a:latin typeface="Calibri" panose="020F0502020204030204" pitchFamily="34" charset="0"/>
              </a:rPr>
              <a:t> opzionali previsti dal piano di studi</a:t>
            </a:r>
            <a:r>
              <a:rPr lang="it-IT" sz="1800" u="none" dirty="0">
                <a:latin typeface="Calibri" panose="020F0502020204030204" pitchFamily="34" charset="0"/>
              </a:rPr>
              <a:t>) rispettando le scadenze, per non avere problemi nel caso in cui non venga superato o sostenuto l’esame corrispondente ai crediti a scelta.</a:t>
            </a:r>
          </a:p>
          <a:p>
            <a:pPr marL="0" indent="0" eaLnBrk="1" hangingPunct="1">
              <a:buFontTx/>
              <a:buNone/>
              <a:defRPr/>
            </a:pPr>
            <a:r>
              <a:rPr lang="it-IT" sz="1800" u="none" dirty="0">
                <a:latin typeface="Calibri" panose="020F0502020204030204" pitchFamily="34" charset="0"/>
              </a:rPr>
              <a:t>Se verranno superati all’estero tutti gli opzionali indicati in </a:t>
            </a:r>
            <a:r>
              <a:rPr lang="it-IT" sz="1800" u="none" dirty="0" err="1">
                <a:latin typeface="Calibri" panose="020F0502020204030204" pitchFamily="34" charset="0"/>
              </a:rPr>
              <a:t>learning</a:t>
            </a:r>
            <a:r>
              <a:rPr lang="it-IT" sz="1800" u="none" dirty="0">
                <a:latin typeface="Calibri" panose="020F0502020204030204" pitchFamily="34" charset="0"/>
              </a:rPr>
              <a:t> </a:t>
            </a:r>
            <a:r>
              <a:rPr lang="it-IT" sz="1800" u="none" dirty="0" err="1">
                <a:latin typeface="Calibri" panose="020F0502020204030204" pitchFamily="34" charset="0"/>
              </a:rPr>
              <a:t>agreement</a:t>
            </a:r>
            <a:r>
              <a:rPr lang="it-IT" sz="1800" u="none" dirty="0">
                <a:latin typeface="Calibri" panose="020F0502020204030204" pitchFamily="34" charset="0"/>
              </a:rPr>
              <a:t>, allora non sarà necessario sostenere anche quelli inseriti in piano di studi (se ne sono già stati riconosciuti almeno 12); in caso contrario sarà possibile sostenere al rientro gli opzionali inseriti in piano.</a:t>
            </a:r>
          </a:p>
          <a:p>
            <a:pPr marL="0" indent="0" algn="ctr" eaLnBrk="1" hangingPunct="1">
              <a:buFontTx/>
              <a:buNone/>
              <a:defRPr/>
            </a:pPr>
            <a:endParaRPr lang="it-IT" sz="1800" u="none" dirty="0">
              <a:latin typeface="Calibri" panose="020F0502020204030204" pitchFamily="34" charset="0"/>
            </a:endParaRPr>
          </a:p>
          <a:p>
            <a:pPr marL="0" indent="0" eaLnBrk="1" hangingPunct="1">
              <a:buFontTx/>
              <a:buNone/>
              <a:defRPr/>
            </a:pPr>
            <a:r>
              <a:rPr lang="it-IT" sz="1800" dirty="0">
                <a:solidFill>
                  <a:srgbClr val="FF0000"/>
                </a:solidFill>
                <a:latin typeface="Calibri" panose="020F0502020204030204" pitchFamily="34" charset="0"/>
              </a:rPr>
              <a:t>Per gli studenti della Laurea Magistrale in Economia e Commercio</a:t>
            </a:r>
            <a:r>
              <a:rPr lang="it-IT" sz="1800" u="none" dirty="0">
                <a:latin typeface="Calibri" panose="020F0502020204030204" pitchFamily="34" charset="0"/>
              </a:rPr>
              <a:t>,</a:t>
            </a:r>
          </a:p>
          <a:p>
            <a:pPr marL="0" indent="0" eaLnBrk="1" hangingPunct="1">
              <a:buFontTx/>
              <a:buNone/>
              <a:defRPr/>
            </a:pPr>
            <a:r>
              <a:rPr lang="it-IT" sz="1800" u="none" dirty="0">
                <a:latin typeface="Calibri" panose="020F0502020204030204" pitchFamily="34" charset="0"/>
              </a:rPr>
              <a:t> è necessario prestare attenzione nella scelta degli opzionali al fine di rispettare la convenzione con l’ordine dei dottori commercialisti.</a:t>
            </a:r>
          </a:p>
          <a:p>
            <a:pPr marL="0" indent="0" algn="ctr" eaLnBrk="1" hangingPunct="1">
              <a:buFontTx/>
              <a:buNone/>
              <a:defRPr/>
            </a:pPr>
            <a:endParaRPr lang="it-IT" sz="2000" u="none" dirty="0">
              <a:latin typeface="Calibri" panose="020F0502020204030204" pitchFamily="34" charset="0"/>
            </a:endParaRPr>
          </a:p>
        </p:txBody>
      </p:sp>
      <p:graphicFrame>
        <p:nvGraphicFramePr>
          <p:cNvPr id="4" name="Tabella 3">
            <a:extLst>
              <a:ext uri="{FF2B5EF4-FFF2-40B4-BE49-F238E27FC236}">
                <a16:creationId xmlns:a16="http://schemas.microsoft.com/office/drawing/2014/main" id="{A13ED0C9-856E-2B4F-2805-65523DEADBD0}"/>
              </a:ext>
            </a:extLst>
          </p:cNvPr>
          <p:cNvGraphicFramePr>
            <a:graphicFrameLocks noGrp="1"/>
          </p:cNvGraphicFramePr>
          <p:nvPr/>
        </p:nvGraphicFramePr>
        <p:xfrm>
          <a:off x="755650" y="1628775"/>
          <a:ext cx="7920038" cy="549276"/>
        </p:xfrm>
        <a:graphic>
          <a:graphicData uri="http://schemas.openxmlformats.org/drawingml/2006/table">
            <a:tbl>
              <a:tblPr firstRow="1" firstCol="1" lastRow="1" lastCol="1" bandRow="1" bandCol="1">
                <a:tableStyleId>{5C22544A-7EE6-4342-B048-85BDC9FD1C3A}</a:tableStyleId>
              </a:tblPr>
              <a:tblGrid>
                <a:gridCol w="3983023">
                  <a:extLst>
                    <a:ext uri="{9D8B030D-6E8A-4147-A177-3AD203B41FA5}">
                      <a16:colId xmlns:a16="http://schemas.microsoft.com/office/drawing/2014/main" val="20000"/>
                    </a:ext>
                  </a:extLst>
                </a:gridCol>
                <a:gridCol w="3937015">
                  <a:extLst>
                    <a:ext uri="{9D8B030D-6E8A-4147-A177-3AD203B41FA5}">
                      <a16:colId xmlns:a16="http://schemas.microsoft.com/office/drawing/2014/main" val="20001"/>
                    </a:ext>
                  </a:extLst>
                </a:gridCol>
              </a:tblGrid>
              <a:tr h="274638">
                <a:tc>
                  <a:txBody>
                    <a:bodyPr/>
                    <a:lstStyle/>
                    <a:p>
                      <a:pPr algn="ctr">
                        <a:spcAft>
                          <a:spcPts val="0"/>
                        </a:spcAft>
                      </a:pPr>
                      <a:r>
                        <a:rPr lang="it-IT" sz="1800" b="1" dirty="0">
                          <a:solidFill>
                            <a:schemeClr val="tx1"/>
                          </a:solidFill>
                          <a:effectLst/>
                          <a:latin typeface="Calibri" panose="020F0502020204030204" pitchFamily="34" charset="0"/>
                        </a:rPr>
                        <a:t>Attività estere</a:t>
                      </a:r>
                      <a:endParaRPr lang="it-IT" sz="1800" b="1" dirty="0">
                        <a:solidFill>
                          <a:schemeClr val="tx1"/>
                        </a:solidFill>
                        <a:effectLst/>
                        <a:latin typeface="Calibri" panose="020F0502020204030204" pitchFamily="34" charset="0"/>
                        <a:ea typeface="Times New Roman"/>
                      </a:endParaRPr>
                    </a:p>
                  </a:txBody>
                  <a:tcPr marL="68569" marR="6856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spcAft>
                          <a:spcPts val="0"/>
                        </a:spcAft>
                      </a:pPr>
                      <a:r>
                        <a:rPr lang="it-IT" sz="1800" b="1" dirty="0">
                          <a:solidFill>
                            <a:schemeClr val="tx1"/>
                          </a:solidFill>
                          <a:effectLst/>
                          <a:latin typeface="Calibri" panose="020F0502020204030204" pitchFamily="34" charset="0"/>
                        </a:rPr>
                        <a:t>Attività da riconoscere</a:t>
                      </a:r>
                      <a:endParaRPr lang="it-IT" sz="1800" b="1" dirty="0">
                        <a:solidFill>
                          <a:schemeClr val="tx1"/>
                        </a:solidFill>
                        <a:effectLst/>
                        <a:latin typeface="Calibri" panose="020F0502020204030204" pitchFamily="34" charset="0"/>
                        <a:ea typeface="Times New Roman"/>
                      </a:endParaRPr>
                    </a:p>
                  </a:txBody>
                  <a:tcPr marL="68569" marR="6856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274638">
                <a:tc>
                  <a:txBody>
                    <a:bodyPr/>
                    <a:lstStyle/>
                    <a:p>
                      <a:pPr algn="just">
                        <a:spcAft>
                          <a:spcPts val="0"/>
                        </a:spcAft>
                      </a:pPr>
                      <a:r>
                        <a:rPr lang="it-IT" sz="1800" b="0" dirty="0">
                          <a:solidFill>
                            <a:schemeClr val="tx1"/>
                          </a:solidFill>
                          <a:effectLst/>
                          <a:latin typeface="Calibri" panose="020F0502020204030204" pitchFamily="34" charset="0"/>
                        </a:rPr>
                        <a:t>Human </a:t>
                      </a:r>
                      <a:r>
                        <a:rPr lang="it-IT" sz="1800" b="0" dirty="0" err="1">
                          <a:solidFill>
                            <a:schemeClr val="tx1"/>
                          </a:solidFill>
                          <a:effectLst/>
                          <a:latin typeface="Calibri" panose="020F0502020204030204" pitchFamily="34" charset="0"/>
                        </a:rPr>
                        <a:t>resource</a:t>
                      </a:r>
                      <a:r>
                        <a:rPr lang="it-IT" sz="1800" b="0" dirty="0">
                          <a:solidFill>
                            <a:schemeClr val="tx1"/>
                          </a:solidFill>
                          <a:effectLst/>
                          <a:latin typeface="Calibri" panose="020F0502020204030204" pitchFamily="34" charset="0"/>
                        </a:rPr>
                        <a:t> management - 6 ECTS </a:t>
                      </a:r>
                      <a:endParaRPr lang="it-IT" sz="1800" b="0" dirty="0">
                        <a:solidFill>
                          <a:schemeClr val="tx1"/>
                        </a:solidFill>
                        <a:effectLst/>
                        <a:latin typeface="Calibri" panose="020F0502020204030204" pitchFamily="34" charset="0"/>
                        <a:ea typeface="Times New Roman"/>
                      </a:endParaRPr>
                    </a:p>
                  </a:txBody>
                  <a:tcPr marL="68569" marR="6856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it-IT" sz="1800" b="0" dirty="0">
                          <a:solidFill>
                            <a:schemeClr val="tx1"/>
                          </a:solidFill>
                          <a:effectLst/>
                          <a:latin typeface="Calibri" panose="020F0502020204030204" pitchFamily="34" charset="0"/>
                        </a:rPr>
                        <a:t>6 CFU di SECS-P/10</a:t>
                      </a:r>
                      <a:endParaRPr lang="it-IT" sz="1800" b="0" dirty="0">
                        <a:solidFill>
                          <a:schemeClr val="tx1"/>
                        </a:solidFill>
                        <a:effectLst/>
                        <a:latin typeface="Calibri" panose="020F0502020204030204" pitchFamily="34" charset="0"/>
                        <a:ea typeface="Times New Roman"/>
                      </a:endParaRPr>
                    </a:p>
                  </a:txBody>
                  <a:tcPr marL="68569" marR="6856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7" name="Text Box 14">
            <a:extLst>
              <a:ext uri="{FF2B5EF4-FFF2-40B4-BE49-F238E27FC236}">
                <a16:creationId xmlns:a16="http://schemas.microsoft.com/office/drawing/2014/main" id="{3664B118-5536-9678-B00F-D38D13FD465A}"/>
              </a:ext>
            </a:extLst>
          </p:cNvPr>
          <p:cNvSpPr txBox="1">
            <a:spLocks noChangeArrowheads="1"/>
          </p:cNvSpPr>
          <p:nvPr/>
        </p:nvSpPr>
        <p:spPr bwMode="auto">
          <a:xfrm>
            <a:off x="1763713" y="188913"/>
            <a:ext cx="6408737" cy="954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NOTE PER LA COMPILAZIONE DEL L.A.:</a:t>
            </a:r>
          </a:p>
          <a:p>
            <a:pPr algn="ctr" eaLnBrk="1" hangingPunct="1">
              <a:defRPr/>
            </a:pPr>
            <a:r>
              <a:rPr lang="it-IT" altLang="it-IT" sz="2800" b="1" u="none" dirty="0">
                <a:solidFill>
                  <a:srgbClr val="FF0000"/>
                </a:solidFill>
                <a:effectLst>
                  <a:outerShdw blurRad="38100" dist="38100" dir="2700000" algn="tl">
                    <a:srgbClr val="000000">
                      <a:alpha val="43137"/>
                    </a:srgbClr>
                  </a:outerShdw>
                </a:effectLst>
                <a:latin typeface="Calibri" panose="020F0502020204030204" pitchFamily="34" charset="0"/>
              </a:rPr>
              <a:t>CREDITI OPZIONALI</a:t>
            </a:r>
          </a:p>
        </p:txBody>
      </p:sp>
    </p:spTree>
  </p:cSld>
  <p:clrMapOvr>
    <a:masterClrMapping/>
  </p:clrMapOvr>
</p:sld>
</file>

<file path=ppt/theme/theme1.xml><?xml version="1.0" encoding="utf-8"?>
<a:theme xmlns:a="http://schemas.openxmlformats.org/drawingml/2006/main" name="1_Struttura predefinita">
  <a:themeElements>
    <a:clrScheme name="1_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altLang="it-IT" sz="1800" b="0" i="0" u="sng"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altLang="it-IT" sz="1800" b="0" i="0" u="sng" strike="noStrike" cap="none" normalizeH="0" baseline="0" smtClean="0">
            <a:ln>
              <a:noFill/>
            </a:ln>
            <a:solidFill>
              <a:schemeClr val="tx1"/>
            </a:solidFill>
            <a:effectLst/>
            <a:latin typeface="Arial" charset="0"/>
          </a:defRPr>
        </a:defPPr>
      </a:lstStyle>
    </a:lnDef>
  </a:objectDefaults>
  <a:extraClrSchemeLst>
    <a:extraClrScheme>
      <a:clrScheme name="1_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Personalizza struttura">
  <a:themeElements>
    <a:clrScheme name="2_Personalizza struttur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Personalizza struttur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altLang="it-IT" sz="1800" b="0" i="0" u="sng"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altLang="it-IT" sz="1800" b="0" i="0" u="sng" strike="noStrike" cap="none" normalizeH="0" baseline="0" smtClean="0">
            <a:ln>
              <a:noFill/>
            </a:ln>
            <a:solidFill>
              <a:schemeClr val="tx1"/>
            </a:solidFill>
            <a:effectLst/>
            <a:latin typeface="Arial" charset="0"/>
          </a:defRPr>
        </a:defPPr>
      </a:lstStyle>
    </a:lnDef>
  </a:objectDefaults>
  <a:extraClrSchemeLst>
    <a:extraClrScheme>
      <a:clrScheme name="2_Personalizza struttur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Personalizza struttur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Personalizza struttur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Personalizza struttur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Personalizza struttur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Personalizza struttur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Personalizza struttur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Personalizza struttur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Personalizza struttur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Personalizza struttur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Personalizza struttur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Personalizza struttur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Struttura predefinita">
  <a:themeElements>
    <a:clrScheme name="1_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400" b="1"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400" b="1" i="0" u="none" strike="noStrike" cap="none" normalizeH="0" baseline="0" smtClean="0">
            <a:ln>
              <a:noFill/>
            </a:ln>
            <a:solidFill>
              <a:schemeClr val="tx1"/>
            </a:solidFill>
            <a:effectLst/>
            <a:latin typeface="Verdana" pitchFamily="34" charset="0"/>
          </a:defRPr>
        </a:defPPr>
      </a:lstStyle>
    </a:lnDef>
  </a:objectDefaults>
  <a:extraClrSchemeLst>
    <a:extraClrScheme>
      <a:clrScheme name="1_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2171</TotalTime>
  <Words>2269</Words>
  <Application>Microsoft Office PowerPoint</Application>
  <PresentationFormat>Presentazione su schermo (4:3)</PresentationFormat>
  <Paragraphs>205</Paragraphs>
  <Slides>21</Slides>
  <Notes>2</Notes>
  <HiddenSlides>0</HiddenSlides>
  <MMClips>0</MMClips>
  <ScaleCrop>false</ScaleCrop>
  <HeadingPairs>
    <vt:vector size="6" baseType="variant">
      <vt:variant>
        <vt:lpstr>Caratteri utilizzati</vt:lpstr>
      </vt:variant>
      <vt:variant>
        <vt:i4>7</vt:i4>
      </vt:variant>
      <vt:variant>
        <vt:lpstr>Tema</vt:lpstr>
      </vt:variant>
      <vt:variant>
        <vt:i4>3</vt:i4>
      </vt:variant>
      <vt:variant>
        <vt:lpstr>Titoli diapositive</vt:lpstr>
      </vt:variant>
      <vt:variant>
        <vt:i4>21</vt:i4>
      </vt:variant>
    </vt:vector>
  </HeadingPairs>
  <TitlesOfParts>
    <vt:vector size="31" baseType="lpstr">
      <vt:lpstr>ＭＳ Ｐゴシック</vt:lpstr>
      <vt:lpstr>Arial</vt:lpstr>
      <vt:lpstr>Calibri</vt:lpstr>
      <vt:lpstr>Comic Sans MS</vt:lpstr>
      <vt:lpstr>Courier New</vt:lpstr>
      <vt:lpstr>Times New Roman</vt:lpstr>
      <vt:lpstr>Wingdings</vt:lpstr>
      <vt:lpstr>1_Struttura predefinita</vt:lpstr>
      <vt:lpstr>2_Personalizza struttura</vt:lpstr>
      <vt:lpstr>2_Struttura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Davide Ballardini</dc:creator>
  <cp:lastModifiedBy>Mara Donati</cp:lastModifiedBy>
  <cp:revision>174</cp:revision>
  <cp:lastPrinted>2019-04-08T07:03:44Z</cp:lastPrinted>
  <dcterms:created xsi:type="dcterms:W3CDTF">2009-04-22T19:24:48Z</dcterms:created>
  <dcterms:modified xsi:type="dcterms:W3CDTF">2026-04-10T07:34:17Z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